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media/image64.jpg" ContentType="image/jpeg"/>
  <Override PartName="/ppt/media/image6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5" r:id="rId3"/>
    <p:sldId id="301" r:id="rId4"/>
    <p:sldId id="312" r:id="rId5"/>
    <p:sldId id="338" r:id="rId6"/>
    <p:sldId id="342" r:id="rId7"/>
    <p:sldId id="341" r:id="rId8"/>
    <p:sldId id="337" r:id="rId9"/>
    <p:sldId id="349" r:id="rId10"/>
    <p:sldId id="359" r:id="rId11"/>
    <p:sldId id="334" r:id="rId12"/>
    <p:sldId id="302" r:id="rId13"/>
    <p:sldId id="317" r:id="rId14"/>
    <p:sldId id="303" r:id="rId15"/>
    <p:sldId id="350" r:id="rId16"/>
    <p:sldId id="326" r:id="rId17"/>
    <p:sldId id="265" r:id="rId18"/>
    <p:sldId id="297" r:id="rId19"/>
    <p:sldId id="345" r:id="rId20"/>
    <p:sldId id="346" r:id="rId21"/>
    <p:sldId id="358" r:id="rId22"/>
    <p:sldId id="347" r:id="rId23"/>
    <p:sldId id="356" r:id="rId24"/>
    <p:sldId id="351" r:id="rId25"/>
    <p:sldId id="357" r:id="rId26"/>
    <p:sldId id="352" r:id="rId27"/>
    <p:sldId id="348" r:id="rId28"/>
    <p:sldId id="360" r:id="rId29"/>
    <p:sldId id="340" r:id="rId30"/>
    <p:sldId id="354" r:id="rId31"/>
    <p:sldId id="355" r:id="rId32"/>
    <p:sldId id="333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FF1111"/>
    <a:srgbClr val="E60000"/>
    <a:srgbClr val="FFAFAF"/>
    <a:srgbClr val="FF5B5B"/>
    <a:srgbClr val="FF3300"/>
    <a:srgbClr val="FF8989"/>
    <a:srgbClr val="F7F1E9"/>
    <a:srgbClr val="F8F8F8"/>
    <a:srgbClr val="FEF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68" d="100"/>
          <a:sy n="68" d="100"/>
        </p:scale>
        <p:origin x="211" y="62"/>
      </p:cViewPr>
      <p:guideLst>
        <p:guide orient="horz" pos="2115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jp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.png"/><Relationship Id="rId7" Type="http://schemas.openxmlformats.org/officeDocument/2006/relationships/image" Target="../media/image10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11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072">
              <a:srgbClr val="FF3300">
                <a:lumMod val="89000"/>
              </a:srgbClr>
            </a:gs>
            <a:gs pos="0">
              <a:srgbClr val="FF3300">
                <a:lumMod val="89000"/>
              </a:srgbClr>
            </a:gs>
            <a:gs pos="69000">
              <a:srgbClr val="FF3300">
                <a:lumMod val="75000"/>
              </a:srgbClr>
            </a:gs>
            <a:gs pos="97000">
              <a:srgbClr val="FF3300">
                <a:lumMod val="7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72377" y="4219427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&lt;IoT </a:t>
            </a:r>
            <a:r>
              <a:rPr lang="ko-KR" altLang="en-US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활용 프로젝트 </a:t>
            </a:r>
            <a:r>
              <a:rPr lang="en-US" altLang="ko-KR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조</a:t>
            </a:r>
            <a:r>
              <a:rPr lang="en-US" altLang="ko-KR" sz="2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&gt;</a:t>
            </a:r>
            <a:endParaRPr lang="ko-KR" altLang="en-US" sz="2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4BF542A-72A3-4101-AD69-95C30A612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10" y="1170981"/>
            <a:ext cx="2140180" cy="20895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D46C88-4D91-478A-85A0-B03708419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73" y="3155272"/>
            <a:ext cx="1901254" cy="1169441"/>
          </a:xfrm>
          <a:prstGeom prst="rect">
            <a:avLst/>
          </a:prstGeom>
        </p:spPr>
      </p:pic>
      <p:graphicFrame>
        <p:nvGraphicFramePr>
          <p:cNvPr id="4" name="표 49">
            <a:extLst>
              <a:ext uri="{FF2B5EF4-FFF2-40B4-BE49-F238E27FC236}">
                <a16:creationId xmlns:a16="http://schemas.microsoft.com/office/drawing/2014/main" id="{50B7B287-05AC-4AAE-A520-3D1149ED8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174766"/>
              </p:ext>
            </p:extLst>
          </p:nvPr>
        </p:nvGraphicFramePr>
        <p:xfrm>
          <a:off x="6210460" y="5156233"/>
          <a:ext cx="5981540" cy="1131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849">
                  <a:extLst>
                    <a:ext uri="{9D8B030D-6E8A-4147-A177-3AD203B41FA5}">
                      <a16:colId xmlns:a16="http://schemas.microsoft.com/office/drawing/2014/main" val="3679406410"/>
                    </a:ext>
                  </a:extLst>
                </a:gridCol>
                <a:gridCol w="4997691">
                  <a:extLst>
                    <a:ext uri="{9D8B030D-6E8A-4147-A177-3AD203B41FA5}">
                      <a16:colId xmlns:a16="http://schemas.microsoft.com/office/drawing/2014/main" val="2959645917"/>
                    </a:ext>
                  </a:extLst>
                </a:gridCol>
              </a:tblGrid>
              <a:tr h="3770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융복합 프로젝트형 </a:t>
                      </a:r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서비스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934864"/>
                  </a:ext>
                </a:extLst>
              </a:tr>
              <a:tr h="3770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팀명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 SSC(Smart Shopping Cart)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531302"/>
                  </a:ext>
                </a:extLst>
              </a:tr>
              <a:tr h="3770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팀원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김태림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김민경 이수빈 이주호 최정욱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994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배경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D7B605-B5B3-44B7-BA8D-00677B0015F0}"/>
              </a:ext>
            </a:extLst>
          </p:cNvPr>
          <p:cNvSpPr txBox="1"/>
          <p:nvPr/>
        </p:nvSpPr>
        <p:spPr>
          <a:xfrm>
            <a:off x="193464" y="675148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구조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회로도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A2B029-6220-48AF-AC84-A725A0DB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45" y="1464614"/>
            <a:ext cx="7676801" cy="43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기능소개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3ACA75-C85E-4A6E-8FA6-9C5A4B18BC64}"/>
              </a:ext>
            </a:extLst>
          </p:cNvPr>
          <p:cNvGrpSpPr/>
          <p:nvPr/>
        </p:nvGrpSpPr>
        <p:grpSpPr>
          <a:xfrm>
            <a:off x="3428199" y="986658"/>
            <a:ext cx="5301679" cy="1731542"/>
            <a:chOff x="703503" y="1993900"/>
            <a:chExt cx="11176586" cy="3650302"/>
          </a:xfrm>
        </p:grpSpPr>
        <p:sp>
          <p:nvSpPr>
            <p:cNvPr id="9" name="타원 8"/>
            <p:cNvSpPr/>
            <p:nvPr/>
          </p:nvSpPr>
          <p:spPr>
            <a:xfrm>
              <a:off x="703503" y="1993900"/>
              <a:ext cx="2870200" cy="2870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660900" y="1993900"/>
              <a:ext cx="2870200" cy="2870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8618297" y="1993900"/>
              <a:ext cx="2870200" cy="2870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8020" y="5060254"/>
              <a:ext cx="2241170" cy="5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상품 무게 인식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33491" y="5060254"/>
              <a:ext cx="2525035" cy="5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상품 바코드 인식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94623" y="5060254"/>
              <a:ext cx="3585466" cy="583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Android</a:t>
              </a:r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와 </a:t>
              </a:r>
              <a:r>
                <a:rPr lang="en-US" altLang="ko-KR" sz="1200" spc="-150" dirty="0" err="1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RaspberryPi</a:t>
              </a:r>
              <a:r>
                <a:rPr lang="en-US" altLang="ko-KR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통신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9B4321-4B9A-482D-A4AB-C6B932EC6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053" y="2711450"/>
              <a:ext cx="1435100" cy="1435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B7CE05-8863-459A-8518-AEE325DD2675}"/>
                </a:ext>
              </a:extLst>
            </p:cNvPr>
            <p:cNvSpPr txBox="1"/>
            <p:nvPr/>
          </p:nvSpPr>
          <p:spPr>
            <a:xfrm>
              <a:off x="1736417" y="3274964"/>
              <a:ext cx="951807" cy="64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C00000"/>
                  </a:solidFill>
                  <a:latin typeface="+mn-ea"/>
                </a:rPr>
                <a:t>KG</a:t>
              </a:r>
              <a:endParaRPr lang="ko-KR" altLang="en-US" sz="1400" b="1" dirty="0">
                <a:solidFill>
                  <a:srgbClr val="C00000"/>
                </a:solidFill>
                <a:latin typeface="+mn-ea"/>
              </a:endParaRPr>
            </a:p>
          </p:txBody>
        </p:sp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8F2B688-2A49-42A7-908B-A8C65E937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419" y="2932203"/>
              <a:ext cx="2033520" cy="993593"/>
            </a:xfrm>
            <a:prstGeom prst="rect">
              <a:avLst/>
            </a:prstGeom>
          </p:spPr>
        </p:pic>
        <p:pic>
          <p:nvPicPr>
            <p:cNvPr id="1026" name="Picture 2" descr="통신 탑 아이콘 - ico,png,icns,무료 아이콘 다운로드">
              <a:extLst>
                <a:ext uri="{FF2B5EF4-FFF2-40B4-BE49-F238E27FC236}">
                  <a16:creationId xmlns:a16="http://schemas.microsoft.com/office/drawing/2014/main" id="{F30E0361-A432-4E49-ADB9-E43BF4846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9114" y="2584717"/>
              <a:ext cx="1688566" cy="16885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B35F4AF-FF9E-4CD1-BA5A-7EBFAA5E3F41}"/>
              </a:ext>
            </a:extLst>
          </p:cNvPr>
          <p:cNvGrpSpPr/>
          <p:nvPr/>
        </p:nvGrpSpPr>
        <p:grpSpPr>
          <a:xfrm>
            <a:off x="3428199" y="2956776"/>
            <a:ext cx="5169399" cy="1697780"/>
            <a:chOff x="379699" y="1993900"/>
            <a:chExt cx="11108798" cy="366417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D64DB92-E8C4-4900-8461-787B3666FA4F}"/>
                </a:ext>
              </a:extLst>
            </p:cNvPr>
            <p:cNvSpPr/>
            <p:nvPr/>
          </p:nvSpPr>
          <p:spPr>
            <a:xfrm>
              <a:off x="703503" y="1993900"/>
              <a:ext cx="2870200" cy="2870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BD0E046-375A-4E94-8D5F-A92811ED351B}"/>
                </a:ext>
              </a:extLst>
            </p:cNvPr>
            <p:cNvSpPr/>
            <p:nvPr/>
          </p:nvSpPr>
          <p:spPr>
            <a:xfrm>
              <a:off x="4660900" y="1993900"/>
              <a:ext cx="2870200" cy="2870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DB0ABA8-9470-49E3-BB74-4B93CCC256CA}"/>
                </a:ext>
              </a:extLst>
            </p:cNvPr>
            <p:cNvSpPr/>
            <p:nvPr/>
          </p:nvSpPr>
          <p:spPr>
            <a:xfrm>
              <a:off x="8618297" y="1993900"/>
              <a:ext cx="2870200" cy="2870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8C06FD-0C45-4443-B505-86D6C62F0ECB}"/>
                </a:ext>
              </a:extLst>
            </p:cNvPr>
            <p:cNvSpPr txBox="1"/>
            <p:nvPr/>
          </p:nvSpPr>
          <p:spPr>
            <a:xfrm>
              <a:off x="379699" y="5060255"/>
              <a:ext cx="3517811" cy="597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회원가입 및 로그인 기능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7AA94A-40EF-493B-84AE-C1CC47247624}"/>
                </a:ext>
              </a:extLst>
            </p:cNvPr>
            <p:cNvSpPr txBox="1"/>
            <p:nvPr/>
          </p:nvSpPr>
          <p:spPr>
            <a:xfrm>
              <a:off x="4294041" y="5060255"/>
              <a:ext cx="3603928" cy="597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로그인 정보 </a:t>
              </a:r>
              <a:r>
                <a:rPr lang="en-US" altLang="ko-KR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QR</a:t>
              </a:r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코드 생성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2C01A1-4A71-4BA4-81A6-39ED08A6CC2B}"/>
                </a:ext>
              </a:extLst>
            </p:cNvPr>
            <p:cNvSpPr txBox="1"/>
            <p:nvPr/>
          </p:nvSpPr>
          <p:spPr>
            <a:xfrm>
              <a:off x="8800380" y="5060255"/>
              <a:ext cx="2573939" cy="597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영수증 정보 제공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EA9FF58-D7D1-4220-A7B8-4D7904FD9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2403" y="2821388"/>
              <a:ext cx="1427193" cy="142719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C5C207F-1812-4B13-806A-E4CBBAFAF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170" y="2481151"/>
              <a:ext cx="1895697" cy="1895697"/>
            </a:xfrm>
            <a:prstGeom prst="rect">
              <a:avLst/>
            </a:prstGeom>
          </p:spPr>
        </p:pic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00FAE68A-FD93-4BFA-B289-A2EC5E7E6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2738" y="2548284"/>
              <a:ext cx="1833789" cy="1828564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9E9C80B-07E9-4567-8206-382F63471914}"/>
              </a:ext>
            </a:extLst>
          </p:cNvPr>
          <p:cNvGrpSpPr/>
          <p:nvPr/>
        </p:nvGrpSpPr>
        <p:grpSpPr>
          <a:xfrm>
            <a:off x="3428199" y="5100638"/>
            <a:ext cx="5202921" cy="1757362"/>
            <a:chOff x="703503" y="1993900"/>
            <a:chExt cx="10916948" cy="36873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F40B605-63F5-4BD8-AF4B-05DA7B2A719E}"/>
                </a:ext>
              </a:extLst>
            </p:cNvPr>
            <p:cNvSpPr/>
            <p:nvPr/>
          </p:nvSpPr>
          <p:spPr>
            <a:xfrm>
              <a:off x="703503" y="1993900"/>
              <a:ext cx="2870200" cy="2870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AD3E23F-716B-4CA9-AB4E-773B0D3BFD02}"/>
                </a:ext>
              </a:extLst>
            </p:cNvPr>
            <p:cNvSpPr/>
            <p:nvPr/>
          </p:nvSpPr>
          <p:spPr>
            <a:xfrm>
              <a:off x="4660900" y="1993900"/>
              <a:ext cx="2870200" cy="2870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89B3567-693E-4D56-9D9A-ED5C8E26D8DD}"/>
                </a:ext>
              </a:extLst>
            </p:cNvPr>
            <p:cNvSpPr/>
            <p:nvPr/>
          </p:nvSpPr>
          <p:spPr>
            <a:xfrm>
              <a:off x="8618297" y="1993900"/>
              <a:ext cx="2870200" cy="2870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920AC72-96BB-42D9-9609-ECEB24B12904}"/>
                </a:ext>
              </a:extLst>
            </p:cNvPr>
            <p:cNvSpPr txBox="1"/>
            <p:nvPr/>
          </p:nvSpPr>
          <p:spPr>
            <a:xfrm>
              <a:off x="901991" y="5060256"/>
              <a:ext cx="2473230" cy="6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QR </a:t>
              </a:r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코드 로그인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43A4A4-B37C-4AC9-BD9D-14590722C15E}"/>
                </a:ext>
              </a:extLst>
            </p:cNvPr>
            <p:cNvSpPr txBox="1"/>
            <p:nvPr/>
          </p:nvSpPr>
          <p:spPr>
            <a:xfrm>
              <a:off x="3919623" y="5060256"/>
              <a:ext cx="4352768" cy="6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바코드 인식 후 장바구니 담기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580F9D-5E2E-4791-B9AF-0F149259684B}"/>
                </a:ext>
              </a:extLst>
            </p:cNvPr>
            <p:cNvSpPr txBox="1"/>
            <p:nvPr/>
          </p:nvSpPr>
          <p:spPr>
            <a:xfrm>
              <a:off x="8554251" y="5060256"/>
              <a:ext cx="3066200" cy="621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chemeClr val="accent4">
                      <a:lumMod val="25000"/>
                    </a:schemeClr>
                  </a:solidFill>
                  <a:latin typeface="+mj-ea"/>
                  <a:ea typeface="+mj-ea"/>
                </a:rPr>
                <a:t>상품 위치 정보 제공</a:t>
              </a: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29CED25-7516-48E8-A296-0314637A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006" y="2715403"/>
              <a:ext cx="1427193" cy="1427193"/>
            </a:xfrm>
            <a:prstGeom prst="rect">
              <a:avLst/>
            </a:prstGeom>
          </p:spPr>
        </p:pic>
        <p:pic>
          <p:nvPicPr>
            <p:cNvPr id="52" name="그림 51" descr="텍스트이(가) 표시된 사진&#10;&#10;자동 생성된 설명">
              <a:extLst>
                <a:ext uri="{FF2B5EF4-FFF2-40B4-BE49-F238E27FC236}">
                  <a16:creationId xmlns:a16="http://schemas.microsoft.com/office/drawing/2014/main" id="{6AF5DF30-992B-4E9F-BF7D-37FD2470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4419" y="2932203"/>
              <a:ext cx="2033520" cy="993593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94C0587-62D1-4996-98B0-AB3E22C11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873" y="2427526"/>
              <a:ext cx="2002946" cy="200294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DFDF86-9F8C-4852-B22C-5EDA9BA98B4B}"/>
              </a:ext>
            </a:extLst>
          </p:cNvPr>
          <p:cNvSpPr txBox="1"/>
          <p:nvPr/>
        </p:nvSpPr>
        <p:spPr>
          <a:xfrm>
            <a:off x="193464" y="675148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구조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기능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86C873-D2D1-4939-8D0F-967EE407486A}"/>
              </a:ext>
            </a:extLst>
          </p:cNvPr>
          <p:cNvSpPr txBox="1"/>
          <p:nvPr/>
        </p:nvSpPr>
        <p:spPr>
          <a:xfrm>
            <a:off x="1091628" y="1548172"/>
            <a:ext cx="2103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Cart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1A1F63-BCB7-4BDA-A19A-A5B79955F7AC}"/>
              </a:ext>
            </a:extLst>
          </p:cNvPr>
          <p:cNvSpPr txBox="1"/>
          <p:nvPr/>
        </p:nvSpPr>
        <p:spPr>
          <a:xfrm>
            <a:off x="1091628" y="2975555"/>
            <a:ext cx="2103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User</a:t>
            </a:r>
          </a:p>
          <a:p>
            <a:r>
              <a:rPr lang="en-US" altLang="ko-KR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B5BFA3-9A52-43FF-9CBF-1B9E61F3332D}"/>
              </a:ext>
            </a:extLst>
          </p:cNvPr>
          <p:cNvSpPr txBox="1"/>
          <p:nvPr/>
        </p:nvSpPr>
        <p:spPr>
          <a:xfrm>
            <a:off x="1091628" y="5122873"/>
            <a:ext cx="2103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Cart</a:t>
            </a:r>
          </a:p>
          <a:p>
            <a:r>
              <a:rPr lang="en-US" altLang="ko-KR" sz="4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549639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E42CE1E-E064-4C54-8B02-F1A150F7E4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rgbClr val="C00000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4157430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5295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팀 구성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및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역할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75CC8A-60BE-46BC-87A2-31AA936F9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팀 구성 및 역할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FACA395-A154-43A4-B283-11B2CB98EE0B}"/>
              </a:ext>
            </a:extLst>
          </p:cNvPr>
          <p:cNvSpPr/>
          <p:nvPr/>
        </p:nvSpPr>
        <p:spPr>
          <a:xfrm>
            <a:off x="311471" y="1619517"/>
            <a:ext cx="1962424" cy="4038333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AB0138-7626-49C2-9B3E-9023B3A6F35C}"/>
              </a:ext>
            </a:extLst>
          </p:cNvPr>
          <p:cNvSpPr/>
          <p:nvPr/>
        </p:nvSpPr>
        <p:spPr>
          <a:xfrm>
            <a:off x="2721296" y="1619517"/>
            <a:ext cx="1962424" cy="4038333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231190-D21A-4169-995B-B841FE6142FC}"/>
              </a:ext>
            </a:extLst>
          </p:cNvPr>
          <p:cNvSpPr/>
          <p:nvPr/>
        </p:nvSpPr>
        <p:spPr>
          <a:xfrm>
            <a:off x="5131121" y="1619517"/>
            <a:ext cx="1962424" cy="4038333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94025D-61CC-4785-A817-6AC8514BC405}"/>
              </a:ext>
            </a:extLst>
          </p:cNvPr>
          <p:cNvSpPr/>
          <p:nvPr/>
        </p:nvSpPr>
        <p:spPr>
          <a:xfrm>
            <a:off x="7540946" y="1619517"/>
            <a:ext cx="1962424" cy="4038333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A5DFCAA-15D4-4D7F-A759-BBD7835586D9}"/>
              </a:ext>
            </a:extLst>
          </p:cNvPr>
          <p:cNvSpPr/>
          <p:nvPr/>
        </p:nvSpPr>
        <p:spPr>
          <a:xfrm>
            <a:off x="9950771" y="1619517"/>
            <a:ext cx="1962424" cy="4038333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장난감, 인형, 시계이(가) 표시된 사진&#10;&#10;자동 생성된 설명">
            <a:extLst>
              <a:ext uri="{FF2B5EF4-FFF2-40B4-BE49-F238E27FC236}">
                <a16:creationId xmlns:a16="http://schemas.microsoft.com/office/drawing/2014/main" id="{B854E1B2-8BF0-4789-8197-0F292D4AC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73" y="1816733"/>
            <a:ext cx="1161054" cy="1161054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809D7249-A0B1-47A4-BA6C-80BA17F79071}"/>
              </a:ext>
            </a:extLst>
          </p:cNvPr>
          <p:cNvSpPr/>
          <p:nvPr/>
        </p:nvSpPr>
        <p:spPr>
          <a:xfrm>
            <a:off x="656593" y="1811335"/>
            <a:ext cx="1161054" cy="116105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0F8C45-251A-45C0-92D4-8E62020035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5" y="2018387"/>
            <a:ext cx="902701" cy="90270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68CCC9E-A9B5-4D7D-AC1D-663957FDC286}"/>
              </a:ext>
            </a:extLst>
          </p:cNvPr>
          <p:cNvSpPr/>
          <p:nvPr/>
        </p:nvSpPr>
        <p:spPr>
          <a:xfrm>
            <a:off x="3127876" y="1811335"/>
            <a:ext cx="1161054" cy="116105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그리기이(가) 표시된 사진&#10;&#10;자동 생성된 설명">
            <a:extLst>
              <a:ext uri="{FF2B5EF4-FFF2-40B4-BE49-F238E27FC236}">
                <a16:creationId xmlns:a16="http://schemas.microsoft.com/office/drawing/2014/main" id="{B52BF317-8E93-48E4-B7ED-57AB1229E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76" y="1854867"/>
            <a:ext cx="1146448" cy="1146448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7B7C4FB3-734B-4A08-B1A5-F2B747335B61}"/>
              </a:ext>
            </a:extLst>
          </p:cNvPr>
          <p:cNvSpPr/>
          <p:nvPr/>
        </p:nvSpPr>
        <p:spPr>
          <a:xfrm>
            <a:off x="7941631" y="1811335"/>
            <a:ext cx="1161054" cy="116105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DDF96DA-7179-4F2C-81B0-2B9E6FC9D5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62" y="1952067"/>
            <a:ext cx="960663" cy="960663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52381CC3-611D-4713-8BE0-6B3D7058F493}"/>
              </a:ext>
            </a:extLst>
          </p:cNvPr>
          <p:cNvSpPr/>
          <p:nvPr/>
        </p:nvSpPr>
        <p:spPr>
          <a:xfrm>
            <a:off x="10347069" y="1811335"/>
            <a:ext cx="1161054" cy="116105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문구, 컴퓨터, 테이블, 화면이(가) 표시된 사진&#10;&#10;자동 생성된 설명">
            <a:extLst>
              <a:ext uri="{FF2B5EF4-FFF2-40B4-BE49-F238E27FC236}">
                <a16:creationId xmlns:a16="http://schemas.microsoft.com/office/drawing/2014/main" id="{A0498FF0-8DA2-4DA6-B3EE-B9BB27501E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069" y="2018387"/>
            <a:ext cx="1105554" cy="794770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5A7D96B-3320-474D-9446-60633BBCCEE0}"/>
              </a:ext>
            </a:extLst>
          </p:cNvPr>
          <p:cNvCxnSpPr/>
          <p:nvPr/>
        </p:nvCxnSpPr>
        <p:spPr>
          <a:xfrm>
            <a:off x="618167" y="3171825"/>
            <a:ext cx="1233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4B2C7BA-5987-4C88-AE36-1937E5AA8E14}"/>
              </a:ext>
            </a:extLst>
          </p:cNvPr>
          <p:cNvCxnSpPr/>
          <p:nvPr/>
        </p:nvCxnSpPr>
        <p:spPr>
          <a:xfrm>
            <a:off x="3084493" y="3171825"/>
            <a:ext cx="1233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6F7ED18-27B7-4AEF-A7E3-C2BEE98ABAAA}"/>
              </a:ext>
            </a:extLst>
          </p:cNvPr>
          <p:cNvCxnSpPr/>
          <p:nvPr/>
        </p:nvCxnSpPr>
        <p:spPr>
          <a:xfrm>
            <a:off x="5479393" y="3171825"/>
            <a:ext cx="1233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47B955F-63E8-428E-86CA-2D3A341FCF22}"/>
              </a:ext>
            </a:extLst>
          </p:cNvPr>
          <p:cNvCxnSpPr/>
          <p:nvPr/>
        </p:nvCxnSpPr>
        <p:spPr>
          <a:xfrm>
            <a:off x="7941631" y="3171825"/>
            <a:ext cx="1233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7446036-1A4C-4007-B87F-61718AA46679}"/>
              </a:ext>
            </a:extLst>
          </p:cNvPr>
          <p:cNvCxnSpPr/>
          <p:nvPr/>
        </p:nvCxnSpPr>
        <p:spPr>
          <a:xfrm>
            <a:off x="10347069" y="3152775"/>
            <a:ext cx="12332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B04FC8B-59AB-453B-A7C5-36641D4CDBB9}"/>
              </a:ext>
            </a:extLst>
          </p:cNvPr>
          <p:cNvSpPr txBox="1"/>
          <p:nvPr/>
        </p:nvSpPr>
        <p:spPr>
          <a:xfrm>
            <a:off x="734571" y="3238573"/>
            <a:ext cx="108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김태림</a:t>
            </a:r>
            <a:endParaRPr lang="ko-KR" altLang="en-US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255C6B-2EE3-4AAE-8606-C8523F747B03}"/>
              </a:ext>
            </a:extLst>
          </p:cNvPr>
          <p:cNvSpPr txBox="1"/>
          <p:nvPr/>
        </p:nvSpPr>
        <p:spPr>
          <a:xfrm>
            <a:off x="3159562" y="3238573"/>
            <a:ext cx="108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김민경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3EB4D6-9079-4C94-B969-32A0EFEB341B}"/>
              </a:ext>
            </a:extLst>
          </p:cNvPr>
          <p:cNvSpPr txBox="1"/>
          <p:nvPr/>
        </p:nvSpPr>
        <p:spPr>
          <a:xfrm>
            <a:off x="5570795" y="3238573"/>
            <a:ext cx="108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이수빈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C73358-F324-4352-8B3A-B0314698396D}"/>
              </a:ext>
            </a:extLst>
          </p:cNvPr>
          <p:cNvSpPr txBox="1"/>
          <p:nvPr/>
        </p:nvSpPr>
        <p:spPr>
          <a:xfrm>
            <a:off x="7993567" y="3238573"/>
            <a:ext cx="108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이주호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BEB9D0-E36D-4056-AE44-B908BC32962C}"/>
              </a:ext>
            </a:extLst>
          </p:cNvPr>
          <p:cNvSpPr txBox="1"/>
          <p:nvPr/>
        </p:nvSpPr>
        <p:spPr>
          <a:xfrm>
            <a:off x="10386058" y="3238573"/>
            <a:ext cx="1083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최정욱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FD0E9F-4A18-401B-853E-5976EDD369F1}"/>
              </a:ext>
            </a:extLst>
          </p:cNvPr>
          <p:cNvSpPr txBox="1"/>
          <p:nvPr/>
        </p:nvSpPr>
        <p:spPr>
          <a:xfrm>
            <a:off x="314605" y="3710472"/>
            <a:ext cx="196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카트 </a:t>
            </a:r>
            <a:r>
              <a:rPr lang="en-US" altLang="ko-KR" dirty="0"/>
              <a:t>app </a:t>
            </a:r>
            <a:r>
              <a:rPr lang="ko-KR" altLang="en-US" dirty="0"/>
              <a:t>개발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F7AC0E-F49B-49EA-AB8B-27D81C0F55C8}"/>
              </a:ext>
            </a:extLst>
          </p:cNvPr>
          <p:cNvSpPr txBox="1"/>
          <p:nvPr/>
        </p:nvSpPr>
        <p:spPr>
          <a:xfrm>
            <a:off x="2688630" y="3768506"/>
            <a:ext cx="1962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바코드 센서 동작 제어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로드셀</a:t>
            </a:r>
            <a:r>
              <a:rPr lang="ko-KR" altLang="en-US" dirty="0"/>
              <a:t> 동작 제어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송신 데이터 디바이스 제어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27F52A-7291-4000-BCCC-47DAB2FB3337}"/>
              </a:ext>
            </a:extLst>
          </p:cNvPr>
          <p:cNvSpPr txBox="1"/>
          <p:nvPr/>
        </p:nvSpPr>
        <p:spPr>
          <a:xfrm>
            <a:off x="5051502" y="3768505"/>
            <a:ext cx="1962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</a:t>
            </a:r>
            <a:r>
              <a:rPr lang="en-US" altLang="ko-KR" dirty="0"/>
              <a:t>app </a:t>
            </a:r>
            <a:r>
              <a:rPr lang="ko-KR" altLang="en-US" dirty="0"/>
              <a:t>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</a:t>
            </a:r>
            <a:r>
              <a:rPr lang="en-US" altLang="ko-KR" dirty="0"/>
              <a:t>app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카트 </a:t>
            </a:r>
            <a:r>
              <a:rPr lang="en-US" altLang="ko-KR" dirty="0"/>
              <a:t>app UI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B57A91-7637-4F98-9052-2EC82432E002}"/>
              </a:ext>
            </a:extLst>
          </p:cNvPr>
          <p:cNvSpPr txBox="1"/>
          <p:nvPr/>
        </p:nvSpPr>
        <p:spPr>
          <a:xfrm>
            <a:off x="7461327" y="3705430"/>
            <a:ext cx="1962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 </a:t>
            </a:r>
            <a:r>
              <a:rPr lang="ko-KR" altLang="en-US" dirty="0"/>
              <a:t>구성 및 설계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DB </a:t>
            </a:r>
            <a:r>
              <a:rPr lang="ko-KR" altLang="en-US" dirty="0"/>
              <a:t>제품정보 추가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수신데이터 디바이스 제어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ACADCE-6213-40C0-8BC0-075D7D1B11C5}"/>
              </a:ext>
            </a:extLst>
          </p:cNvPr>
          <p:cNvSpPr txBox="1"/>
          <p:nvPr/>
        </p:nvSpPr>
        <p:spPr>
          <a:xfrm>
            <a:off x="9914971" y="3765637"/>
            <a:ext cx="1962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WBS, </a:t>
            </a:r>
            <a:r>
              <a:rPr lang="ko-KR" altLang="en-US" dirty="0"/>
              <a:t>역할분담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카트 프로토타입 제작</a:t>
            </a:r>
          </a:p>
        </p:txBody>
      </p:sp>
    </p:spTree>
    <p:extLst>
      <p:ext uri="{BB962C8B-B14F-4D97-AF65-F5344CB8AC3E}">
        <p14:creationId xmlns:p14="http://schemas.microsoft.com/office/powerpoint/2010/main" val="98522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: A vending machine in New York on Sept. 7, 2019.">
            <a:extLst>
              <a:ext uri="{FF2B5EF4-FFF2-40B4-BE49-F238E27FC236}">
                <a16:creationId xmlns:a16="http://schemas.microsoft.com/office/drawing/2014/main" id="{FBA77A70-9FB0-46B7-AD6C-7753BB502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" b="1562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rgbClr val="C00000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4169669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수행절차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및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3CF73B-8677-46FA-9662-CFF110AA2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수행절차 및 방법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83E931EF-0784-46D8-82EF-0912F1AD2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829106"/>
              </p:ext>
            </p:extLst>
          </p:nvPr>
        </p:nvGraphicFramePr>
        <p:xfrm>
          <a:off x="635576" y="900669"/>
          <a:ext cx="10572748" cy="550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187">
                  <a:extLst>
                    <a:ext uri="{9D8B030D-6E8A-4147-A177-3AD203B41FA5}">
                      <a16:colId xmlns:a16="http://schemas.microsoft.com/office/drawing/2014/main" val="2309945324"/>
                    </a:ext>
                  </a:extLst>
                </a:gridCol>
                <a:gridCol w="2435773">
                  <a:extLst>
                    <a:ext uri="{9D8B030D-6E8A-4147-A177-3AD203B41FA5}">
                      <a16:colId xmlns:a16="http://schemas.microsoft.com/office/drawing/2014/main" val="3209505207"/>
                    </a:ext>
                  </a:extLst>
                </a:gridCol>
                <a:gridCol w="2850601">
                  <a:extLst>
                    <a:ext uri="{9D8B030D-6E8A-4147-A177-3AD203B41FA5}">
                      <a16:colId xmlns:a16="http://schemas.microsoft.com/office/drawing/2014/main" val="697277885"/>
                    </a:ext>
                  </a:extLst>
                </a:gridCol>
                <a:gridCol w="2643187">
                  <a:extLst>
                    <a:ext uri="{9D8B030D-6E8A-4147-A177-3AD203B41FA5}">
                      <a16:colId xmlns:a16="http://schemas.microsoft.com/office/drawing/2014/main" val="2808088626"/>
                    </a:ext>
                  </a:extLst>
                </a:gridCol>
              </a:tblGrid>
              <a:tr h="2803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도구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92533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사전 기획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10/20(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 ~ 10/24(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주제선정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정보조사 및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역할분배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Microsoft Project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398566"/>
                  </a:ext>
                </a:extLst>
              </a:tr>
              <a:tr h="472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개발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11/7(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카트 프로토타입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959253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)~11/06(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Firebase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419041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센서제어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RasberryPi</a:t>
                      </a:r>
                      <a:r>
                        <a:rPr lang="en-US" altLang="ko-KR" dirty="0"/>
                        <a:t>, Python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668963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)~11/13(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카트용 </a:t>
                      </a:r>
                      <a:r>
                        <a:rPr lang="en-US" altLang="ko-KR" dirty="0"/>
                        <a:t>APP </a:t>
                      </a:r>
                      <a:r>
                        <a:rPr lang="ko-KR" altLang="en-US" dirty="0"/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AndroidStudio</a:t>
                      </a:r>
                      <a:r>
                        <a:rPr lang="en-US" altLang="ko-KR" dirty="0"/>
                        <a:t>, Kotlin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5349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10/27(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)~11/13(</a:t>
                      </a:r>
                      <a:r>
                        <a:rPr lang="ko-KR" altLang="en-US" dirty="0"/>
                        <a:t>금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사용자용 </a:t>
                      </a:r>
                      <a:r>
                        <a:rPr lang="en-US" altLang="ko-KR" dirty="0"/>
                        <a:t>APP </a:t>
                      </a:r>
                      <a:r>
                        <a:rPr lang="ko-KR" altLang="en-US" dirty="0"/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AndroidStudio</a:t>
                      </a:r>
                      <a:r>
                        <a:rPr lang="en-US" altLang="ko-KR" dirty="0"/>
                        <a:t>, Kotlin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573630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 및 보완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11/05(</a:t>
                      </a:r>
                      <a:r>
                        <a:rPr lang="ko-KR" altLang="en-US" dirty="0"/>
                        <a:t>목</a:t>
                      </a:r>
                      <a:r>
                        <a:rPr lang="en-US" altLang="ko-KR" dirty="0"/>
                        <a:t>)~11/09(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연동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3539108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11/07(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센서제어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541715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11/09(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카트용 </a:t>
                      </a:r>
                      <a:r>
                        <a:rPr lang="en-US" altLang="ko-KR" dirty="0"/>
                        <a:t>APP </a:t>
                      </a:r>
                      <a:r>
                        <a:rPr lang="ko-KR" altLang="en-US" dirty="0"/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147068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11/09(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)~11/11(</a:t>
                      </a:r>
                      <a:r>
                        <a:rPr lang="ko-KR" altLang="en-US" dirty="0"/>
                        <a:t>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사용자용 </a:t>
                      </a:r>
                      <a:r>
                        <a:rPr lang="en-US" altLang="ko-KR" dirty="0"/>
                        <a:t>APP </a:t>
                      </a:r>
                      <a:r>
                        <a:rPr lang="ko-KR" altLang="en-US" dirty="0"/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937685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마무리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11/14(</a:t>
                      </a:r>
                      <a:r>
                        <a:rPr lang="ko-KR" altLang="en-US" dirty="0"/>
                        <a:t>토</a:t>
                      </a:r>
                      <a:r>
                        <a:rPr lang="en-US" altLang="ko-KR" dirty="0"/>
                        <a:t>)~11/15(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포트폴리오 작성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672094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11/15(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)~11/16(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데이터베이스 설계서 작성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루시드차트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562538"/>
                  </a:ext>
                </a:extLst>
              </a:tr>
              <a:tr h="2803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11/17(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최종발표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538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46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수행절차 및 방법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WBS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15210C3-5C65-4F0B-8417-B26904E09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131" y="716678"/>
            <a:ext cx="9923956" cy="61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1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Bottles of soft drinks on a market shelves">
            <a:extLst>
              <a:ext uri="{FF2B5EF4-FFF2-40B4-BE49-F238E27FC236}">
                <a16:creationId xmlns:a16="http://schemas.microsoft.com/office/drawing/2014/main" id="{0C7BF29D-6D28-4058-AF43-A26E359A8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" b="8163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solidFill>
            <a:srgbClr val="C00000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grpFill/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416966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917239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826141" cy="1569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수행결과</a:t>
              </a:r>
              <a:endParaRPr lang="en-US" altLang="ko-KR" sz="3200" dirty="0">
                <a:solidFill>
                  <a:schemeClr val="bg1"/>
                </a:solidFill>
              </a:endParaRPr>
            </a:p>
            <a:p>
              <a:r>
                <a:rPr lang="ko-KR" altLang="en-US" sz="3200" dirty="0">
                  <a:solidFill>
                    <a:schemeClr val="bg1"/>
                  </a:solidFill>
                </a:rPr>
                <a:t>및</a:t>
              </a:r>
              <a:endParaRPr lang="en-US" altLang="ko-KR" sz="3200" dirty="0">
                <a:solidFill>
                  <a:schemeClr val="bg1"/>
                </a:solidFill>
              </a:endParaRPr>
            </a:p>
            <a:p>
              <a:r>
                <a:rPr lang="ko-KR" altLang="en-US" sz="3200" dirty="0">
                  <a:solidFill>
                    <a:schemeClr val="bg1"/>
                  </a:solidFill>
                </a:rPr>
                <a:t>시연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322714" y="2442103"/>
              <a:ext cx="598242" cy="133492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46E0A7-FBEC-4BA9-B0B5-1033C5E77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39E06C-B520-41DC-BFD4-E3B5A5056B89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B99E995-DBE5-48B0-9E17-6A6558E005CB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27" name="오각형 35">
                <a:extLst>
                  <a:ext uri="{FF2B5EF4-FFF2-40B4-BE49-F238E27FC236}">
                    <a16:creationId xmlns:a16="http://schemas.microsoft.com/office/drawing/2014/main" id="{BFCCA6E6-BD47-46F9-85F3-4B5DB5C6C04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A9F8DF4-39A3-4C72-AB13-4C912497263A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6E9D7F2-0CA2-4C20-B406-00B035D33BA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89ADCB7-2679-4D86-97A5-64BAA7E9E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6CB2AB-B866-46B2-B8A5-B27FAE81007D}"/>
              </a:ext>
            </a:extLst>
          </p:cNvPr>
          <p:cNvGrpSpPr/>
          <p:nvPr/>
        </p:nvGrpSpPr>
        <p:grpSpPr>
          <a:xfrm>
            <a:off x="1914139" y="814871"/>
            <a:ext cx="8144261" cy="5724875"/>
            <a:chOff x="260151" y="232172"/>
            <a:chExt cx="9138646" cy="662582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8B399A4-3A98-494F-805D-7AC870350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151" y="232172"/>
              <a:ext cx="1918097" cy="319682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7563967-3AF1-49A9-AE11-13FE8544D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397" y="3661172"/>
              <a:ext cx="1918097" cy="319682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52E995-DB65-4B90-9F3E-4EC30DA7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999" y="286822"/>
              <a:ext cx="1918097" cy="319682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D415C9A-F85F-4EA4-BC8B-3D24DAD25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849" y="232172"/>
              <a:ext cx="1918097" cy="3196828"/>
            </a:xfrm>
            <a:prstGeom prst="rect">
              <a:avLst/>
            </a:prstGeom>
          </p:spPr>
        </p:pic>
        <p:pic>
          <p:nvPicPr>
            <p:cNvPr id="16" name="그림 15" descr="테이블이(가) 표시된 사진&#10;&#10;자동 생성된 설명">
              <a:extLst>
                <a:ext uri="{FF2B5EF4-FFF2-40B4-BE49-F238E27FC236}">
                  <a16:creationId xmlns:a16="http://schemas.microsoft.com/office/drawing/2014/main" id="{EE521A08-6B33-43C7-B841-A91A0BDD2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699" y="251877"/>
              <a:ext cx="1918098" cy="319682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FBB9A58-7E4E-415F-B42E-EA5FE73E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699" y="3661172"/>
              <a:ext cx="1918097" cy="31968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462816-F593-4935-9CC4-01D457767005}"/>
                </a:ext>
              </a:extLst>
            </p:cNvPr>
            <p:cNvSpPr txBox="1"/>
            <p:nvPr/>
          </p:nvSpPr>
          <p:spPr>
            <a:xfrm>
              <a:off x="572571" y="3483650"/>
              <a:ext cx="1782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첫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30321-3408-470E-92CA-79405932B2E7}"/>
                </a:ext>
              </a:extLst>
            </p:cNvPr>
            <p:cNvSpPr txBox="1"/>
            <p:nvPr/>
          </p:nvSpPr>
          <p:spPr>
            <a:xfrm>
              <a:off x="5362873" y="3483650"/>
              <a:ext cx="1782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메인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AC2C941-EAE8-4C94-90B2-E084A666770D}"/>
                </a:ext>
              </a:extLst>
            </p:cNvPr>
            <p:cNvCxnSpPr>
              <a:cxnSpLocks/>
            </p:cNvCxnSpPr>
            <p:nvPr/>
          </p:nvCxnSpPr>
          <p:spPr>
            <a:xfrm>
              <a:off x="1461578" y="2642955"/>
              <a:ext cx="1120212" cy="11763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EB5B7ED-4392-4E38-AFBE-5D56413996D0}"/>
                </a:ext>
              </a:extLst>
            </p:cNvPr>
            <p:cNvSpPr/>
            <p:nvPr/>
          </p:nvSpPr>
          <p:spPr>
            <a:xfrm rot="2772384">
              <a:off x="2563018" y="3802379"/>
              <a:ext cx="121920" cy="121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D739760-D05B-434C-8C9B-C7D3BECFADFD}"/>
                </a:ext>
              </a:extLst>
            </p:cNvPr>
            <p:cNvCxnSpPr>
              <a:cxnSpLocks/>
            </p:cNvCxnSpPr>
            <p:nvPr/>
          </p:nvCxnSpPr>
          <p:spPr>
            <a:xfrm>
              <a:off x="6873240" y="1447802"/>
              <a:ext cx="584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0E7B75E-5A65-4951-8589-AF7B0D93050F}"/>
                </a:ext>
              </a:extLst>
            </p:cNvPr>
            <p:cNvSpPr/>
            <p:nvPr/>
          </p:nvSpPr>
          <p:spPr>
            <a:xfrm>
              <a:off x="7480697" y="1386841"/>
              <a:ext cx="121920" cy="121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394A332-EA0B-4A9C-AE3A-30AC8068903C}"/>
                </a:ext>
              </a:extLst>
            </p:cNvPr>
            <p:cNvCxnSpPr>
              <a:cxnSpLocks/>
            </p:cNvCxnSpPr>
            <p:nvPr/>
          </p:nvCxnSpPr>
          <p:spPr>
            <a:xfrm>
              <a:off x="6677071" y="1118955"/>
              <a:ext cx="803626" cy="30872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8254229-7F83-47B9-83C6-3A6E2752B65D}"/>
                </a:ext>
              </a:extLst>
            </p:cNvPr>
            <p:cNvSpPr/>
            <p:nvPr/>
          </p:nvSpPr>
          <p:spPr>
            <a:xfrm>
              <a:off x="7396342" y="4084320"/>
              <a:ext cx="121920" cy="121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A065F19-E7D9-4447-AFA9-25C77E8CA8A5}"/>
                </a:ext>
              </a:extLst>
            </p:cNvPr>
            <p:cNvCxnSpPr>
              <a:cxnSpLocks/>
            </p:cNvCxnSpPr>
            <p:nvPr/>
          </p:nvCxnSpPr>
          <p:spPr>
            <a:xfrm>
              <a:off x="1461578" y="2346962"/>
              <a:ext cx="112021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CB9DB7-97F5-483E-8FC2-B24D6D32BF07}"/>
                </a:ext>
              </a:extLst>
            </p:cNvPr>
            <p:cNvSpPr/>
            <p:nvPr/>
          </p:nvSpPr>
          <p:spPr>
            <a:xfrm>
              <a:off x="2588250" y="2286002"/>
              <a:ext cx="121920" cy="121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6FB5E6-08B3-4A1A-AFF2-5174A467E7DC}"/>
              </a:ext>
            </a:extLst>
          </p:cNvPr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수행결과 및 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BE6E1-4C3A-410E-B258-2BD0618E0A8C}"/>
              </a:ext>
            </a:extLst>
          </p:cNvPr>
          <p:cNvSpPr txBox="1"/>
          <p:nvPr/>
        </p:nvSpPr>
        <p:spPr>
          <a:xfrm>
            <a:off x="193464" y="675148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프로토타입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-user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39E06C-B520-41DC-BFD4-E3B5A5056B89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B99E995-DBE5-48B0-9E17-6A6558E005CB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27" name="오각형 35">
                <a:extLst>
                  <a:ext uri="{FF2B5EF4-FFF2-40B4-BE49-F238E27FC236}">
                    <a16:creationId xmlns:a16="http://schemas.microsoft.com/office/drawing/2014/main" id="{BFCCA6E6-BD47-46F9-85F3-4B5DB5C6C041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EA9F8DF4-39A3-4C72-AB13-4C912497263A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6E9D7F2-0CA2-4C20-B406-00B035D33BA0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89ADCB7-2679-4D86-97A5-64BAA7E9E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4D2628-85CA-4598-8B5C-3A2419C647FA}"/>
              </a:ext>
            </a:extLst>
          </p:cNvPr>
          <p:cNvGrpSpPr/>
          <p:nvPr/>
        </p:nvGrpSpPr>
        <p:grpSpPr>
          <a:xfrm>
            <a:off x="939822" y="1449699"/>
            <a:ext cx="10434746" cy="4632123"/>
            <a:chOff x="184527" y="982176"/>
            <a:chExt cx="11688702" cy="498490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E6351EB-6D07-48A8-B6A5-F5BDB3FC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27" y="982176"/>
              <a:ext cx="3564514" cy="201060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8F5ADD5-6CF4-4B09-A5A3-2B4A9790D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1" y="982176"/>
              <a:ext cx="3574414" cy="2010608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5C2A501-7FE5-4E0E-B790-A07D0BB8D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27" y="3429536"/>
              <a:ext cx="3564514" cy="200503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A5D74F8-7FFE-4552-B4EE-A9DB660D3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1" y="3429536"/>
              <a:ext cx="3574414" cy="201060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25B755F-23CC-4459-93A7-97E033144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8815" y="3429000"/>
              <a:ext cx="3574414" cy="201060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EF5898-290B-4C9C-8516-1AA98E4EE665}"/>
                </a:ext>
              </a:extLst>
            </p:cNvPr>
            <p:cNvSpPr txBox="1"/>
            <p:nvPr/>
          </p:nvSpPr>
          <p:spPr>
            <a:xfrm>
              <a:off x="1319868" y="3026494"/>
              <a:ext cx="1782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첫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680024-1EC1-4EB5-A36B-B02FB0758FE2}"/>
                </a:ext>
              </a:extLst>
            </p:cNvPr>
            <p:cNvSpPr txBox="1"/>
            <p:nvPr/>
          </p:nvSpPr>
          <p:spPr>
            <a:xfrm>
              <a:off x="1023292" y="5501996"/>
              <a:ext cx="2078583" cy="465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메인 화면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E5939C5-906C-4106-B48F-3C69F68EFCF8}"/>
                </a:ext>
              </a:extLst>
            </p:cNvPr>
            <p:cNvCxnSpPr>
              <a:cxnSpLocks/>
            </p:cNvCxnSpPr>
            <p:nvPr/>
          </p:nvCxnSpPr>
          <p:spPr>
            <a:xfrm>
              <a:off x="3110049" y="2331722"/>
              <a:ext cx="112021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0F96A59-30FF-4DB6-A864-9F72596C5E48}"/>
                </a:ext>
              </a:extLst>
            </p:cNvPr>
            <p:cNvSpPr/>
            <p:nvPr/>
          </p:nvSpPr>
          <p:spPr>
            <a:xfrm>
              <a:off x="4236721" y="2270762"/>
              <a:ext cx="121920" cy="121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774DDFF-7009-4B5E-9B2D-2E0BEC05CE68}"/>
                </a:ext>
              </a:extLst>
            </p:cNvPr>
            <p:cNvCxnSpPr>
              <a:cxnSpLocks/>
            </p:cNvCxnSpPr>
            <p:nvPr/>
          </p:nvCxnSpPr>
          <p:spPr>
            <a:xfrm>
              <a:off x="4975788" y="3749042"/>
              <a:ext cx="326206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99A1E99-E76C-401D-AFAA-F4F7093BF4E2}"/>
                </a:ext>
              </a:extLst>
            </p:cNvPr>
            <p:cNvSpPr/>
            <p:nvPr/>
          </p:nvSpPr>
          <p:spPr>
            <a:xfrm>
              <a:off x="8237855" y="3688082"/>
              <a:ext cx="121920" cy="12192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9702ED-EDA8-42A0-A0F4-4DE143AFA44C}"/>
              </a:ext>
            </a:extLst>
          </p:cNvPr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수행결과 및 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381A7-B47F-469D-92E0-85A8D9142E81}"/>
              </a:ext>
            </a:extLst>
          </p:cNvPr>
          <p:cNvSpPr txBox="1"/>
          <p:nvPr/>
        </p:nvSpPr>
        <p:spPr>
          <a:xfrm>
            <a:off x="193464" y="675148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프로토타입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-cart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39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17846" y="122783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CONTENTS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6F1700-041C-4E97-BDA2-A471AE6E918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2" name="그룹 31"/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82FF4EF-0CB0-4FEB-860E-2A4723B50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630141" y="47449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프로젝트 배경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30141" y="1900816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팀 구성 및 역할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30141" y="3264074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수행절차 및 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30141" y="4611566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수행결과 및 시연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16409" y="2739514"/>
            <a:ext cx="354139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30141" y="751333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주제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개요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9AD1D-FB11-4EE9-A05D-42F0698E9C34}"/>
              </a:ext>
            </a:extLst>
          </p:cNvPr>
          <p:cNvSpPr txBox="1"/>
          <p:nvPr/>
        </p:nvSpPr>
        <p:spPr>
          <a:xfrm>
            <a:off x="4631584" y="59905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>
                <a:solidFill>
                  <a:schemeClr val="bg1"/>
                </a:solidFill>
                <a:latin typeface="+mj-ea"/>
                <a:ea typeface="+mj-ea"/>
              </a:rPr>
              <a:t>느낀점</a:t>
            </a:r>
            <a:endParaRPr lang="ko-KR" altLang="en-US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9F44C-16EB-410E-92E2-CE7787DECCD7}"/>
              </a:ext>
            </a:extLst>
          </p:cNvPr>
          <p:cNvSpPr txBox="1"/>
          <p:nvPr/>
        </p:nvSpPr>
        <p:spPr>
          <a:xfrm>
            <a:off x="4616409" y="4894844"/>
            <a:ext cx="3541394" cy="118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프로토타입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DB</a:t>
            </a: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구성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화면 구성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시연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352A0-FEFF-4965-BB15-7E5689D5557F}"/>
              </a:ext>
            </a:extLst>
          </p:cNvPr>
          <p:cNvSpPr txBox="1"/>
          <p:nvPr/>
        </p:nvSpPr>
        <p:spPr>
          <a:xfrm>
            <a:off x="3828299" y="474494"/>
            <a:ext cx="74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40F2E-8020-40B2-BF15-BA35783C33B8}"/>
              </a:ext>
            </a:extLst>
          </p:cNvPr>
          <p:cNvSpPr txBox="1"/>
          <p:nvPr/>
        </p:nvSpPr>
        <p:spPr>
          <a:xfrm>
            <a:off x="3828299" y="1834076"/>
            <a:ext cx="74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27F3A-0698-4F4F-BAA4-A25FD1B15E07}"/>
              </a:ext>
            </a:extLst>
          </p:cNvPr>
          <p:cNvSpPr txBox="1"/>
          <p:nvPr/>
        </p:nvSpPr>
        <p:spPr>
          <a:xfrm>
            <a:off x="3828299" y="3193658"/>
            <a:ext cx="74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AA070-7E2E-4D90-B221-E1657431BD25}"/>
              </a:ext>
            </a:extLst>
          </p:cNvPr>
          <p:cNvSpPr txBox="1"/>
          <p:nvPr/>
        </p:nvSpPr>
        <p:spPr>
          <a:xfrm>
            <a:off x="3828299" y="4553240"/>
            <a:ext cx="74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237E4B-E97D-4081-A33E-19B455EBD772}"/>
              </a:ext>
            </a:extLst>
          </p:cNvPr>
          <p:cNvSpPr txBox="1"/>
          <p:nvPr/>
        </p:nvSpPr>
        <p:spPr>
          <a:xfrm>
            <a:off x="3828299" y="5912823"/>
            <a:ext cx="74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수행결과 및 시연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50FAB7-BEF6-41E0-AABB-D681E9FE4165}"/>
              </a:ext>
            </a:extLst>
          </p:cNvPr>
          <p:cNvSpPr txBox="1"/>
          <p:nvPr/>
        </p:nvSpPr>
        <p:spPr>
          <a:xfrm>
            <a:off x="193464" y="675148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DB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1B6A9C1-A337-458B-8D00-685AE9DBE77C}"/>
              </a:ext>
            </a:extLst>
          </p:cNvPr>
          <p:cNvGrpSpPr/>
          <p:nvPr/>
        </p:nvGrpSpPr>
        <p:grpSpPr>
          <a:xfrm>
            <a:off x="1622060" y="1111967"/>
            <a:ext cx="9730687" cy="5746033"/>
            <a:chOff x="1622060" y="1111967"/>
            <a:chExt cx="9730687" cy="574603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DEF41AD-E14A-44F0-8224-D06AFB91E6DF}"/>
                </a:ext>
              </a:extLst>
            </p:cNvPr>
            <p:cNvGrpSpPr/>
            <p:nvPr/>
          </p:nvGrpSpPr>
          <p:grpSpPr>
            <a:xfrm>
              <a:off x="1622060" y="1111967"/>
              <a:ext cx="9730687" cy="5746033"/>
              <a:chOff x="947947" y="443023"/>
              <a:chExt cx="10497238" cy="6585703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1CC7FA5-EDDE-4F15-A61F-D6B82526365A}"/>
                  </a:ext>
                </a:extLst>
              </p:cNvPr>
              <p:cNvGrpSpPr/>
              <p:nvPr/>
            </p:nvGrpSpPr>
            <p:grpSpPr>
              <a:xfrm>
                <a:off x="947947" y="443023"/>
                <a:ext cx="3570889" cy="5440326"/>
                <a:chOff x="9157640" y="607988"/>
                <a:chExt cx="2737432" cy="4170536"/>
              </a:xfrm>
            </p:grpSpPr>
            <p:sp>
              <p:nvSpPr>
                <p:cNvPr id="54" name="원통형 53">
                  <a:extLst>
                    <a:ext uri="{FF2B5EF4-FFF2-40B4-BE49-F238E27FC236}">
                      <a16:creationId xmlns:a16="http://schemas.microsoft.com/office/drawing/2014/main" id="{58E78A42-D801-49D5-A6C8-CE5E17B83890}"/>
                    </a:ext>
                  </a:extLst>
                </p:cNvPr>
                <p:cNvSpPr/>
                <p:nvPr/>
              </p:nvSpPr>
              <p:spPr>
                <a:xfrm>
                  <a:off x="9157640" y="607988"/>
                  <a:ext cx="2737427" cy="4170536"/>
                </a:xfrm>
                <a:prstGeom prst="can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C23E6C51-E84E-427E-B5F1-7B04AA0308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2702" y="2922993"/>
                  <a:ext cx="1877030" cy="1527467"/>
                </a:xfrm>
                <a:prstGeom prst="rect">
                  <a:avLst/>
                </a:prstGeom>
              </p:spPr>
            </p:pic>
            <p:pic>
              <p:nvPicPr>
                <p:cNvPr id="56" name="Picture 6" descr="Image for post">
                  <a:extLst>
                    <a:ext uri="{FF2B5EF4-FFF2-40B4-BE49-F238E27FC236}">
                      <a16:creationId xmlns:a16="http://schemas.microsoft.com/office/drawing/2014/main" id="{03EF9015-D43F-4E9B-8E51-88DDF17408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52" t="20213" r="14451" b="22230"/>
                <a:stretch/>
              </p:blipFill>
              <p:spPr bwMode="auto">
                <a:xfrm>
                  <a:off x="9157640" y="1298033"/>
                  <a:ext cx="2737432" cy="16249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C289AE64-B57D-48CD-A5BC-5884CFC43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4737" y="2785747"/>
                <a:ext cx="5530448" cy="4242979"/>
              </a:xfrm>
              <a:prstGeom prst="rect">
                <a:avLst/>
              </a:prstGeom>
            </p:spPr>
          </p:pic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0F0BF78D-5740-42F8-B730-2BB82A4D5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6214" y="4157330"/>
                <a:ext cx="2716612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02AC37C-5A9E-403E-8D10-22DE5491D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6214" y="2130056"/>
                <a:ext cx="2716612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E412A57-C5F7-4BC3-9CF3-1E27FEE3E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4667" y="1904843"/>
              <a:ext cx="1959884" cy="1256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240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수행결과 및 시연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50FAB7-BEF6-41E0-AABB-D681E9FE4165}"/>
              </a:ext>
            </a:extLst>
          </p:cNvPr>
          <p:cNvSpPr txBox="1"/>
          <p:nvPr/>
        </p:nvSpPr>
        <p:spPr>
          <a:xfrm>
            <a:off x="193464" y="67514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센서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08147-C4AA-4F64-8702-85E4E650E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122" y="1694827"/>
            <a:ext cx="3371109" cy="25283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FB3E9D-9353-40FD-8FEB-8818A35AC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769" y="1694827"/>
            <a:ext cx="3371109" cy="2528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9D429D-118D-4EB9-9855-B73F1362870D}"/>
              </a:ext>
            </a:extLst>
          </p:cNvPr>
          <p:cNvSpPr txBox="1"/>
          <p:nvPr/>
        </p:nvSpPr>
        <p:spPr>
          <a:xfrm>
            <a:off x="4905009" y="5297556"/>
            <a:ext cx="245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 err="1">
                <a:latin typeface="+mj-ea"/>
                <a:ea typeface="+mj-ea"/>
              </a:rPr>
              <a:t>로드셀</a:t>
            </a:r>
            <a:r>
              <a:rPr lang="ko-KR" altLang="en-US" dirty="0">
                <a:latin typeface="+mj-ea"/>
                <a:ea typeface="+mj-ea"/>
              </a:rPr>
              <a:t> 센서 연결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0233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수행결과 및 시연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50FAB7-BEF6-41E0-AABB-D681E9FE4165}"/>
              </a:ext>
            </a:extLst>
          </p:cNvPr>
          <p:cNvSpPr txBox="1"/>
          <p:nvPr/>
        </p:nvSpPr>
        <p:spPr>
          <a:xfrm>
            <a:off x="193464" y="675148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화면 구성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-user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4B8D4A-B157-42FD-B51D-8C6ADA5F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749" y="1506145"/>
            <a:ext cx="2151613" cy="4046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E6B866-61E0-4282-A41A-C3AAA804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193" y="1506145"/>
            <a:ext cx="2151613" cy="40462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CAE9E1-E184-4698-8345-CFFE90157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638" y="1506145"/>
            <a:ext cx="2151613" cy="4046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BB6B1-2520-4BF8-B611-FB7227C8CA75}"/>
              </a:ext>
            </a:extLst>
          </p:cNvPr>
          <p:cNvSpPr txBox="1"/>
          <p:nvPr/>
        </p:nvSpPr>
        <p:spPr>
          <a:xfrm>
            <a:off x="2323374" y="5668397"/>
            <a:ext cx="14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메인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D585F-1834-4B8C-B5E8-2113B4ACB277}"/>
              </a:ext>
            </a:extLst>
          </p:cNvPr>
          <p:cNvSpPr txBox="1"/>
          <p:nvPr/>
        </p:nvSpPr>
        <p:spPr>
          <a:xfrm>
            <a:off x="5413838" y="5668397"/>
            <a:ext cx="14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회원가입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D7DAF-88E7-4B16-BE9A-9683093B5B3C}"/>
              </a:ext>
            </a:extLst>
          </p:cNvPr>
          <p:cNvSpPr txBox="1"/>
          <p:nvPr/>
        </p:nvSpPr>
        <p:spPr>
          <a:xfrm>
            <a:off x="8794346" y="5668397"/>
            <a:ext cx="14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로그인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2062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A2F366-9D8D-4959-91CA-6FD99352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591" y="1627093"/>
            <a:ext cx="2151613" cy="40462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655C64-13CA-46BC-8004-D380D66F0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09" y="1627093"/>
            <a:ext cx="2151613" cy="40462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수행결과 및 시연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50FAB7-BEF6-41E0-AABB-D681E9FE4165}"/>
              </a:ext>
            </a:extLst>
          </p:cNvPr>
          <p:cNvSpPr txBox="1"/>
          <p:nvPr/>
        </p:nvSpPr>
        <p:spPr>
          <a:xfrm>
            <a:off x="193464" y="675148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화면 구성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-user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26A49BB-5FDD-4D89-B5F6-D0EF6C19F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773" y="1627093"/>
            <a:ext cx="2151613" cy="40462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3C99DE-3C0F-4693-938A-36A87F82E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2955" y="1627093"/>
            <a:ext cx="2151613" cy="4046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D6D8E4-B492-4D05-9108-959238DE39D4}"/>
              </a:ext>
            </a:extLst>
          </p:cNvPr>
          <p:cNvSpPr txBox="1"/>
          <p:nvPr/>
        </p:nvSpPr>
        <p:spPr>
          <a:xfrm>
            <a:off x="1266540" y="5794268"/>
            <a:ext cx="14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시작화면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120D7-3177-4763-B59D-204D881C304F}"/>
              </a:ext>
            </a:extLst>
          </p:cNvPr>
          <p:cNvSpPr txBox="1"/>
          <p:nvPr/>
        </p:nvSpPr>
        <p:spPr>
          <a:xfrm>
            <a:off x="3859156" y="5799115"/>
            <a:ext cx="179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프로필 수정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5686B-EA66-4DA5-B89F-97F0E5289D50}"/>
              </a:ext>
            </a:extLst>
          </p:cNvPr>
          <p:cNvSpPr txBox="1"/>
          <p:nvPr/>
        </p:nvSpPr>
        <p:spPr>
          <a:xfrm>
            <a:off x="6716378" y="5799115"/>
            <a:ext cx="1622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&lt;QR </a:t>
            </a:r>
            <a:r>
              <a:rPr lang="ko-KR" altLang="en-US" dirty="0">
                <a:latin typeface="+mj-ea"/>
                <a:ea typeface="+mj-ea"/>
              </a:rPr>
              <a:t>로그인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FFB02-5259-4A17-9069-F3551B8A1CBB}"/>
              </a:ext>
            </a:extLst>
          </p:cNvPr>
          <p:cNvSpPr txBox="1"/>
          <p:nvPr/>
        </p:nvSpPr>
        <p:spPr>
          <a:xfrm>
            <a:off x="9812981" y="5794268"/>
            <a:ext cx="129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영수증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07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수행결과 및 시연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50FAB7-BEF6-41E0-AABB-D681E9FE4165}"/>
              </a:ext>
            </a:extLst>
          </p:cNvPr>
          <p:cNvSpPr txBox="1"/>
          <p:nvPr/>
        </p:nvSpPr>
        <p:spPr>
          <a:xfrm>
            <a:off x="193464" y="675148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화면 구성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-cart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94BDA-A3CA-4410-B22C-E8E90EE1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84" y="2175734"/>
            <a:ext cx="4177552" cy="25065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65E456-5524-491A-A89B-4E04DF467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364" y="2175734"/>
            <a:ext cx="4177552" cy="2506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187A4-F333-4D23-A611-CFD50DE5E139}"/>
              </a:ext>
            </a:extLst>
          </p:cNvPr>
          <p:cNvSpPr txBox="1"/>
          <p:nvPr/>
        </p:nvSpPr>
        <p:spPr>
          <a:xfrm>
            <a:off x="2620679" y="4879868"/>
            <a:ext cx="14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메인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96987-0050-42F4-ADC9-6A3B4D4FFFDF}"/>
              </a:ext>
            </a:extLst>
          </p:cNvPr>
          <p:cNvSpPr txBox="1"/>
          <p:nvPr/>
        </p:nvSpPr>
        <p:spPr>
          <a:xfrm>
            <a:off x="8514973" y="4879868"/>
            <a:ext cx="143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로그인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558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6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수행결과 및 시연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50FAB7-BEF6-41E0-AABB-D681E9FE4165}"/>
              </a:ext>
            </a:extLst>
          </p:cNvPr>
          <p:cNvSpPr txBox="1"/>
          <p:nvPr/>
        </p:nvSpPr>
        <p:spPr>
          <a:xfrm>
            <a:off x="193464" y="675148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화면 구성</a:t>
            </a:r>
            <a:endParaRPr lang="en-US" altLang="ko-KR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-cart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DB6666-E398-4FA9-8105-1697507C3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749" y="780491"/>
            <a:ext cx="4177552" cy="2506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70A2C7-DA5E-415B-9E2C-050098397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749" y="3783978"/>
            <a:ext cx="4177552" cy="2506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A2E2EF-EB6F-4C6F-B6AC-F3F6228EA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701" y="3783978"/>
            <a:ext cx="4177552" cy="2506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06C382-4195-499F-BEA0-7F85CBC28755}"/>
              </a:ext>
            </a:extLst>
          </p:cNvPr>
          <p:cNvSpPr txBox="1"/>
          <p:nvPr/>
        </p:nvSpPr>
        <p:spPr>
          <a:xfrm>
            <a:off x="3301235" y="3350834"/>
            <a:ext cx="99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카트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F0538-9A5B-4212-A34B-6EE938B4DABF}"/>
              </a:ext>
            </a:extLst>
          </p:cNvPr>
          <p:cNvSpPr txBox="1"/>
          <p:nvPr/>
        </p:nvSpPr>
        <p:spPr>
          <a:xfrm>
            <a:off x="3106271" y="6354321"/>
            <a:ext cx="158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위치검색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A42CC-9ED8-4103-BF82-BF69EA59AB10}"/>
              </a:ext>
            </a:extLst>
          </p:cNvPr>
          <p:cNvSpPr txBox="1"/>
          <p:nvPr/>
        </p:nvSpPr>
        <p:spPr>
          <a:xfrm>
            <a:off x="7709647" y="6354321"/>
            <a:ext cx="158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위치확인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7098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수행결과 및 시연</a:t>
            </a: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50FAB7-BEF6-41E0-AABB-D681E9FE4165}"/>
              </a:ext>
            </a:extLst>
          </p:cNvPr>
          <p:cNvSpPr txBox="1"/>
          <p:nvPr/>
        </p:nvSpPr>
        <p:spPr>
          <a:xfrm>
            <a:off x="193464" y="675148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Cart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3FDF1-3565-4A36-8C9F-1D6BA12CC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96661" y="1714997"/>
            <a:ext cx="3897325" cy="29229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0EA525-6D43-460A-B1FB-C1010485A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83849" y="1714997"/>
            <a:ext cx="3897326" cy="2922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ADD6E-68A4-4704-BC8E-0CC1EA265388}"/>
              </a:ext>
            </a:extLst>
          </p:cNvPr>
          <p:cNvSpPr txBox="1"/>
          <p:nvPr/>
        </p:nvSpPr>
        <p:spPr>
          <a:xfrm>
            <a:off x="1937237" y="5260837"/>
            <a:ext cx="101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측면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A5827-8564-464C-947A-2D772D8E4D70}"/>
              </a:ext>
            </a:extLst>
          </p:cNvPr>
          <p:cNvSpPr txBox="1"/>
          <p:nvPr/>
        </p:nvSpPr>
        <p:spPr>
          <a:xfrm>
            <a:off x="5626952" y="5260837"/>
            <a:ext cx="101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정면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A6FDEE-709C-4023-BE35-11DEEA673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871037" y="1714999"/>
            <a:ext cx="3897326" cy="2922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998CFF-11A1-44ED-9F20-41D32700D4C9}"/>
              </a:ext>
            </a:extLst>
          </p:cNvPr>
          <p:cNvSpPr txBox="1"/>
          <p:nvPr/>
        </p:nvSpPr>
        <p:spPr>
          <a:xfrm>
            <a:off x="9053722" y="5272339"/>
            <a:ext cx="153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카트 하단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040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usy Supermarket scene">
            <a:extLst>
              <a:ext uri="{FF2B5EF4-FFF2-40B4-BE49-F238E27FC236}">
                <a16:creationId xmlns:a16="http://schemas.microsoft.com/office/drawing/2014/main" id="{1ECF7236-B049-4716-A124-164D64548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837" r="-1836" b="19432"/>
          <a:stretch/>
        </p:blipFill>
        <p:spPr bwMode="auto">
          <a:xfrm>
            <a:off x="0" y="0"/>
            <a:ext cx="124158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6C570F3-690B-4541-84F1-A7F31787598F}"/>
              </a:ext>
            </a:extLst>
          </p:cNvPr>
          <p:cNvGrpSpPr/>
          <p:nvPr/>
        </p:nvGrpSpPr>
        <p:grpSpPr>
          <a:xfrm>
            <a:off x="2767012" y="2471737"/>
            <a:ext cx="6657975" cy="1914525"/>
            <a:chOff x="2500313" y="2028825"/>
            <a:chExt cx="6657975" cy="1914525"/>
          </a:xfrm>
        </p:grpSpPr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61EE0A75-7257-46BD-AFB8-3C4A561A7853}"/>
                </a:ext>
              </a:extLst>
            </p:cNvPr>
            <p:cNvSpPr/>
            <p:nvPr/>
          </p:nvSpPr>
          <p:spPr>
            <a:xfrm rot="16200000">
              <a:off x="2143126" y="2386013"/>
              <a:ext cx="1914524" cy="120015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F27D96C-C3E6-4656-8507-860315D2D925}"/>
                </a:ext>
              </a:extLst>
            </p:cNvPr>
            <p:cNvSpPr/>
            <p:nvPr/>
          </p:nvSpPr>
          <p:spPr>
            <a:xfrm>
              <a:off x="3700463" y="2028825"/>
              <a:ext cx="4257675" cy="19145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BBA8009-E51C-4677-97FB-CF5267B35C4F}"/>
                </a:ext>
              </a:extLst>
            </p:cNvPr>
            <p:cNvSpPr/>
            <p:nvPr/>
          </p:nvSpPr>
          <p:spPr>
            <a:xfrm rot="5400000">
              <a:off x="7600951" y="2386013"/>
              <a:ext cx="1914524" cy="120015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B176DB-FF10-407A-815F-E3EA11B6E903}"/>
              </a:ext>
            </a:extLst>
          </p:cNvPr>
          <p:cNvSpPr txBox="1"/>
          <p:nvPr/>
        </p:nvSpPr>
        <p:spPr>
          <a:xfrm>
            <a:off x="3967162" y="2743200"/>
            <a:ext cx="42576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7267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263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AD206E-C696-4DC2-88B5-BF633AAAD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solidFill>
            <a:srgbClr val="C00000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grpFill/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545678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867545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005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415772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1"/>
                  </a:solidFill>
                </a:rPr>
                <a:t>느낀점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1322714" y="2442103"/>
              <a:ext cx="598242" cy="133492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246E0A7-FBEC-4BA9-B0B5-1033C5E77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4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C7B9E66-F5DF-408F-BBF3-D6F0C60B6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21288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204384" y="424054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프로젝트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25FE5D-5189-4761-A547-792497ED2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09" y="1423739"/>
            <a:ext cx="928144" cy="9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B93A5E-E093-496E-9D86-14FAE4944842}"/>
              </a:ext>
            </a:extLst>
          </p:cNvPr>
          <p:cNvSpPr/>
          <p:nvPr/>
        </p:nvSpPr>
        <p:spPr>
          <a:xfrm>
            <a:off x="1391228" y="926354"/>
            <a:ext cx="9608954" cy="1627094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느낀점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95C8A2-00B4-4181-89F7-D201ECBFA9B7}"/>
              </a:ext>
            </a:extLst>
          </p:cNvPr>
          <p:cNvGrpSpPr/>
          <p:nvPr/>
        </p:nvGrpSpPr>
        <p:grpSpPr>
          <a:xfrm>
            <a:off x="642246" y="926354"/>
            <a:ext cx="1627094" cy="1627094"/>
            <a:chOff x="8968224" y="1111967"/>
            <a:chExt cx="1627094" cy="162709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745495A-22A6-4584-8CE2-5474ACAF4496}"/>
                </a:ext>
              </a:extLst>
            </p:cNvPr>
            <p:cNvSpPr/>
            <p:nvPr/>
          </p:nvSpPr>
          <p:spPr>
            <a:xfrm>
              <a:off x="8968224" y="1111967"/>
              <a:ext cx="1627094" cy="162709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FBAD38-C3AE-4782-AA2E-04FE0CDC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3917" y="1339217"/>
              <a:ext cx="1035707" cy="103570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EEC0AB2-8CCE-431D-8719-4017609F37CD}"/>
              </a:ext>
            </a:extLst>
          </p:cNvPr>
          <p:cNvGrpSpPr/>
          <p:nvPr/>
        </p:nvGrpSpPr>
        <p:grpSpPr>
          <a:xfrm>
            <a:off x="792346" y="2837291"/>
            <a:ext cx="10233186" cy="1627095"/>
            <a:chOff x="1127254" y="2748714"/>
            <a:chExt cx="10233186" cy="162709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88728F8-8EA1-4CE0-A80A-8713223625CB}"/>
                </a:ext>
              </a:extLst>
            </p:cNvPr>
            <p:cNvSpPr/>
            <p:nvPr/>
          </p:nvSpPr>
          <p:spPr>
            <a:xfrm>
              <a:off x="1127254" y="2748714"/>
              <a:ext cx="9608954" cy="1627094"/>
            </a:xfrm>
            <a:prstGeom prst="round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4CA04C9-03E2-4AAE-902D-544FE22D6AEB}"/>
                </a:ext>
              </a:extLst>
            </p:cNvPr>
            <p:cNvGrpSpPr/>
            <p:nvPr/>
          </p:nvGrpSpPr>
          <p:grpSpPr>
            <a:xfrm>
              <a:off x="9733346" y="2748715"/>
              <a:ext cx="1627094" cy="1627094"/>
              <a:chOff x="7045437" y="1040939"/>
              <a:chExt cx="1627094" cy="162709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ECA9C766-9813-4864-809C-9C23BBB0D8EA}"/>
                  </a:ext>
                </a:extLst>
              </p:cNvPr>
              <p:cNvSpPr/>
              <p:nvPr/>
            </p:nvSpPr>
            <p:spPr>
              <a:xfrm>
                <a:off x="7045437" y="1040939"/>
                <a:ext cx="1627094" cy="1627094"/>
              </a:xfrm>
              <a:prstGeom prst="ellipse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E54A586-D9EF-4644-A0CD-7C3E96202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130" y="1336632"/>
                <a:ext cx="1035707" cy="1035707"/>
              </a:xfrm>
              <a:prstGeom prst="rect">
                <a:avLst/>
              </a:prstGeom>
            </p:spPr>
          </p:pic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4B40441-2E57-4D57-BA64-99ABB1F537FA}"/>
              </a:ext>
            </a:extLst>
          </p:cNvPr>
          <p:cNvGrpSpPr/>
          <p:nvPr/>
        </p:nvGrpSpPr>
        <p:grpSpPr>
          <a:xfrm>
            <a:off x="642246" y="4890849"/>
            <a:ext cx="10357936" cy="1627094"/>
            <a:chOff x="642246" y="4890849"/>
            <a:chExt cx="10357936" cy="162709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FAC0CEC-B961-43FD-B53B-F48534219D68}"/>
                </a:ext>
              </a:extLst>
            </p:cNvPr>
            <p:cNvSpPr/>
            <p:nvPr/>
          </p:nvSpPr>
          <p:spPr>
            <a:xfrm>
              <a:off x="1391228" y="4890849"/>
              <a:ext cx="9608954" cy="1627094"/>
            </a:xfrm>
            <a:prstGeom prst="round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FFF065D-3489-46BE-B0B4-EA3FE7E31B52}"/>
                </a:ext>
              </a:extLst>
            </p:cNvPr>
            <p:cNvGrpSpPr/>
            <p:nvPr/>
          </p:nvGrpSpPr>
          <p:grpSpPr>
            <a:xfrm>
              <a:off x="642246" y="4890849"/>
              <a:ext cx="1627094" cy="1627094"/>
              <a:chOff x="4977396" y="1040939"/>
              <a:chExt cx="1627094" cy="1627094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1FA9C8C-6E00-4BC2-B05A-594472A4A821}"/>
                  </a:ext>
                </a:extLst>
              </p:cNvPr>
              <p:cNvSpPr/>
              <p:nvPr/>
            </p:nvSpPr>
            <p:spPr>
              <a:xfrm>
                <a:off x="4977396" y="1040939"/>
                <a:ext cx="1627094" cy="1627094"/>
              </a:xfrm>
              <a:prstGeom prst="ellipse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4017275-4719-4C5B-82DB-05B6BA949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089" y="1336631"/>
                <a:ext cx="1035708" cy="1035708"/>
              </a:xfrm>
              <a:prstGeom prst="rect">
                <a:avLst/>
              </a:prstGeom>
            </p:spPr>
          </p:pic>
        </p:grpSp>
      </p:grp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D900E0CF-E739-4B9E-941E-98C06AB921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86" y="1111275"/>
            <a:ext cx="1475360" cy="487722"/>
          </a:xfrm>
          <a:prstGeom prst="rect">
            <a:avLst/>
          </a:prstGeom>
        </p:spPr>
      </p:pic>
      <p:pic>
        <p:nvPicPr>
          <p:cNvPr id="51" name="그림 50" descr="텍스트이(가) 표시된 사진&#10;&#10;자동 생성된 설명">
            <a:extLst>
              <a:ext uri="{FF2B5EF4-FFF2-40B4-BE49-F238E27FC236}">
                <a16:creationId xmlns:a16="http://schemas.microsoft.com/office/drawing/2014/main" id="{AA19A567-A296-454A-9178-EB2C22C2B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757" y="3002453"/>
            <a:ext cx="1475360" cy="48162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0C9E4EE-C9B8-4A60-8A40-FC98F90A0D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46" y="5076055"/>
            <a:ext cx="1475360" cy="481626"/>
          </a:xfrm>
          <a:prstGeom prst="rect">
            <a:avLst/>
          </a:prstGeom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DB545CD7-E13C-4238-A726-F92D198CFD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21" y="2979911"/>
            <a:ext cx="7827942" cy="762066"/>
          </a:xfrm>
          <a:prstGeom prst="rect">
            <a:avLst/>
          </a:prstGeom>
        </p:spPr>
      </p:pic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7B8458A6-0C68-4D5E-8997-162BA78873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21" y="3668628"/>
            <a:ext cx="7827942" cy="762066"/>
          </a:xfrm>
          <a:prstGeom prst="rect">
            <a:avLst/>
          </a:prstGeom>
        </p:spPr>
      </p:pic>
      <p:pic>
        <p:nvPicPr>
          <p:cNvPr id="59" name="그림 58" descr="텍스트이(가) 표시된 사진&#10;&#10;자동 생성된 설명">
            <a:extLst>
              <a:ext uri="{FF2B5EF4-FFF2-40B4-BE49-F238E27FC236}">
                <a16:creationId xmlns:a16="http://schemas.microsoft.com/office/drawing/2014/main" id="{9715C478-92AA-4013-B259-A41BA342F9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13" y="5076055"/>
            <a:ext cx="7858425" cy="755970"/>
          </a:xfrm>
          <a:prstGeom prst="rect">
            <a:avLst/>
          </a:prstGeom>
        </p:spPr>
      </p:pic>
      <p:pic>
        <p:nvPicPr>
          <p:cNvPr id="65" name="그림 64" descr="텍스트이(가) 표시된 사진&#10;&#10;자동 생성된 설명">
            <a:extLst>
              <a:ext uri="{FF2B5EF4-FFF2-40B4-BE49-F238E27FC236}">
                <a16:creationId xmlns:a16="http://schemas.microsoft.com/office/drawing/2014/main" id="{F4E00727-F617-49CE-89C7-66082DD741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13" y="5743458"/>
            <a:ext cx="7827942" cy="76206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6CD0F2B-660B-4591-8EFD-214187F795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13" y="1121059"/>
            <a:ext cx="7827942" cy="755970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B6DB592-989F-4A7D-B32C-DE7A6B7248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13" y="1783546"/>
            <a:ext cx="7827942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41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느낀점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 flipH="1">
            <a:off x="11673114" y="579290"/>
            <a:ext cx="148276" cy="33086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C8BC0A-72C4-4CA5-9F16-19478BA910AB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F88454-9F6D-41F4-BBEF-77AB9091EF79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6" name="오각형 35">
                <a:extLst>
                  <a:ext uri="{FF2B5EF4-FFF2-40B4-BE49-F238E27FC236}">
                    <a16:creationId xmlns:a16="http://schemas.microsoft.com/office/drawing/2014/main" id="{CAD3D0D8-A270-4CFD-9D55-2D5A10281488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26B022B-A9F1-4112-BD86-B33647661BBB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23F2C9-9B1B-4A1A-BFB8-A5C749BD039C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CB1EF75-4017-4AD8-9B70-DB4E5C258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88728F8-8EA1-4CE0-A80A-8713223625CB}"/>
              </a:ext>
            </a:extLst>
          </p:cNvPr>
          <p:cNvSpPr/>
          <p:nvPr/>
        </p:nvSpPr>
        <p:spPr>
          <a:xfrm>
            <a:off x="917096" y="4131089"/>
            <a:ext cx="9608954" cy="1627094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CA9C766-9813-4864-809C-9C23BBB0D8EA}"/>
              </a:ext>
            </a:extLst>
          </p:cNvPr>
          <p:cNvSpPr/>
          <p:nvPr/>
        </p:nvSpPr>
        <p:spPr>
          <a:xfrm>
            <a:off x="9523188" y="4131090"/>
            <a:ext cx="1627094" cy="162709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CB93A5E-E093-496E-9D86-14FAE4944842}"/>
              </a:ext>
            </a:extLst>
          </p:cNvPr>
          <p:cNvSpPr/>
          <p:nvPr/>
        </p:nvSpPr>
        <p:spPr>
          <a:xfrm>
            <a:off x="1541328" y="1488138"/>
            <a:ext cx="9608954" cy="1627094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45495A-22A6-4584-8CE2-5474ACAF4496}"/>
              </a:ext>
            </a:extLst>
          </p:cNvPr>
          <p:cNvSpPr/>
          <p:nvPr/>
        </p:nvSpPr>
        <p:spPr>
          <a:xfrm>
            <a:off x="792346" y="1488138"/>
            <a:ext cx="1627094" cy="1627094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46C60A-0171-4CD8-A483-4EC48402A257}"/>
              </a:ext>
            </a:extLst>
          </p:cNvPr>
          <p:cNvSpPr txBox="1"/>
          <p:nvPr/>
        </p:nvSpPr>
        <p:spPr>
          <a:xfrm>
            <a:off x="9118292" y="4372994"/>
            <a:ext cx="142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옴니고딕 040" panose="02020603020101020101" pitchFamily="18" charset="-127"/>
                <a:ea typeface="210 옴니고딕 040" panose="02020603020101020101" pitchFamily="18" charset="-127"/>
              </a:rPr>
              <a:t>최정욱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1DE15A-94D7-42E0-94A4-139C37930B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7" y="1717829"/>
            <a:ext cx="1167712" cy="11677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41EDD16-6367-45D9-8848-BA4FAC5A49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652" y="4360780"/>
            <a:ext cx="1167712" cy="1167712"/>
          </a:xfrm>
          <a:prstGeom prst="rect">
            <a:avLst/>
          </a:prstGeom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4EB60E6-AE0F-4A57-9B2A-5FACCAAD0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21" y="1680841"/>
            <a:ext cx="1481456" cy="487722"/>
          </a:xfrm>
          <a:prstGeom prst="rect">
            <a:avLst/>
          </a:prstGeom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9FC57856-CC1A-4E16-AD42-FC7729C676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33" y="1680840"/>
            <a:ext cx="7827942" cy="755970"/>
          </a:xfrm>
          <a:prstGeom prst="rect">
            <a:avLst/>
          </a:prstGeom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75B127D7-581D-40F5-9C10-60DBCD2F5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33" y="2402628"/>
            <a:ext cx="7870618" cy="762066"/>
          </a:xfrm>
          <a:prstGeom prst="rect">
            <a:avLst/>
          </a:prstGeom>
        </p:spPr>
      </p:pic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25B891F7-0F9B-477F-A787-825EFBAA78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93" y="4360780"/>
            <a:ext cx="7827942" cy="481626"/>
          </a:xfrm>
          <a:prstGeom prst="rect">
            <a:avLst/>
          </a:prstGeom>
        </p:spPr>
      </p:pic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175AF16E-E30C-46C8-9135-91E31D241D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70" y="5009460"/>
            <a:ext cx="7827942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2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>
                <a:lumMod val="89000"/>
              </a:srgbClr>
            </a:gs>
            <a:gs pos="25000">
              <a:srgbClr val="FF0000">
                <a:lumMod val="89000"/>
              </a:srgbClr>
            </a:gs>
            <a:gs pos="69000">
              <a:srgbClr val="FF0000">
                <a:lumMod val="75000"/>
              </a:srgbClr>
            </a:gs>
            <a:gs pos="97000">
              <a:srgbClr val="FF0000">
                <a:lumMod val="70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63064" y="447985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D38EA1-F5C6-4C79-802C-6D37B022C4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23" y="2237781"/>
            <a:ext cx="2140180" cy="20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배경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D7B605-B5B3-44B7-BA8D-00677B0015F0}"/>
              </a:ext>
            </a:extLst>
          </p:cNvPr>
          <p:cNvSpPr txBox="1"/>
          <p:nvPr/>
        </p:nvSpPr>
        <p:spPr>
          <a:xfrm>
            <a:off x="193464" y="675148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1DEC904-B128-48D9-9B36-19C49B1A48F8}"/>
              </a:ext>
            </a:extLst>
          </p:cNvPr>
          <p:cNvGrpSpPr/>
          <p:nvPr/>
        </p:nvGrpSpPr>
        <p:grpSpPr>
          <a:xfrm>
            <a:off x="2520844" y="1406317"/>
            <a:ext cx="2955266" cy="3025178"/>
            <a:chOff x="1251284" y="1442421"/>
            <a:chExt cx="2955266" cy="3025178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BB9676A-53FF-4369-91FA-C1F281BECC6E}"/>
                </a:ext>
              </a:extLst>
            </p:cNvPr>
            <p:cNvGrpSpPr/>
            <p:nvPr/>
          </p:nvGrpSpPr>
          <p:grpSpPr>
            <a:xfrm>
              <a:off x="1849633" y="2226591"/>
              <a:ext cx="1419117" cy="997405"/>
              <a:chOff x="7952679" y="1730669"/>
              <a:chExt cx="3883338" cy="2729345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141DD1E4-8E61-4199-878C-CC440597F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2679" y="1730669"/>
                <a:ext cx="3883338" cy="2729345"/>
              </a:xfrm>
              <a:prstGeom prst="rect">
                <a:avLst/>
              </a:prstGeom>
            </p:spPr>
          </p:pic>
          <p:pic>
            <p:nvPicPr>
              <p:cNvPr id="80" name="그림 7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7E321C6-3CDA-4B08-8A0E-6FD3235FBC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62" t="31773" r="20890" b="22138"/>
              <a:stretch/>
            </p:blipFill>
            <p:spPr>
              <a:xfrm>
                <a:off x="9298852" y="2300755"/>
                <a:ext cx="1190992" cy="1716239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1C3676F-14E9-4CE5-B951-3D5E6BBD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47979">
              <a:off x="3001578" y="1442421"/>
              <a:ext cx="1204972" cy="869840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2EBA503-33B6-4F66-B64C-820B286BD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284" y="2226591"/>
              <a:ext cx="2241008" cy="2241008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7B38E25-7374-4891-8D90-1BDB1CA2AFF6}"/>
              </a:ext>
            </a:extLst>
          </p:cNvPr>
          <p:cNvGrpSpPr/>
          <p:nvPr/>
        </p:nvGrpSpPr>
        <p:grpSpPr>
          <a:xfrm>
            <a:off x="7088917" y="1905491"/>
            <a:ext cx="2391866" cy="2241009"/>
            <a:chOff x="6736995" y="3147681"/>
            <a:chExt cx="2391866" cy="224100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AFCC5FC8-B4E1-4C4A-8DC0-638BF1646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853" y="3147682"/>
              <a:ext cx="2241008" cy="2241008"/>
            </a:xfrm>
            <a:prstGeom prst="rect">
              <a:avLst/>
            </a:prstGeom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222F7E0C-FC03-478F-B871-E90A642445CA}"/>
                </a:ext>
              </a:extLst>
            </p:cNvPr>
            <p:cNvGrpSpPr/>
            <p:nvPr/>
          </p:nvGrpSpPr>
          <p:grpSpPr>
            <a:xfrm>
              <a:off x="6736995" y="3147681"/>
              <a:ext cx="2241009" cy="2241009"/>
              <a:chOff x="6310511" y="1111967"/>
              <a:chExt cx="2241009" cy="2241009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4E9599DA-59CF-4F72-A5C9-F5DBE3B71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511" y="1111967"/>
                <a:ext cx="2241009" cy="2241009"/>
              </a:xfrm>
              <a:prstGeom prst="rect">
                <a:avLst/>
              </a:prstGeom>
            </p:spPr>
          </p:pic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D48F747C-FBFE-4DDA-95F0-542E4621C2B5}"/>
                  </a:ext>
                </a:extLst>
              </p:cNvPr>
              <p:cNvSpPr/>
              <p:nvPr/>
            </p:nvSpPr>
            <p:spPr>
              <a:xfrm>
                <a:off x="6887853" y="1344961"/>
                <a:ext cx="1101116" cy="1771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BE591C6D-8C69-4692-8634-D63F3FE98C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7993" r="-559" b="14106"/>
              <a:stretch/>
            </p:blipFill>
            <p:spPr>
              <a:xfrm>
                <a:off x="6950899" y="1702500"/>
                <a:ext cx="960232" cy="1219346"/>
              </a:xfrm>
              <a:prstGeom prst="rect">
                <a:avLst/>
              </a:prstGeom>
            </p:spPr>
          </p:pic>
        </p:grpSp>
      </p:grp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6465DAA5-132D-4C81-9862-B41B25042B9C}"/>
              </a:ext>
            </a:extLst>
          </p:cNvPr>
          <p:cNvSpPr/>
          <p:nvPr/>
        </p:nvSpPr>
        <p:spPr>
          <a:xfrm>
            <a:off x="5576825" y="3024294"/>
            <a:ext cx="1122929" cy="55621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6CDEF46-8172-42EB-95E3-74C0883BB26C}"/>
              </a:ext>
            </a:extLst>
          </p:cNvPr>
          <p:cNvSpPr txBox="1"/>
          <p:nvPr/>
        </p:nvSpPr>
        <p:spPr>
          <a:xfrm>
            <a:off x="3274722" y="4750983"/>
            <a:ext cx="5760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오프라인 장보기를 편리하게 도와줄 </a:t>
            </a:r>
            <a:r>
              <a:rPr lang="en-US" altLang="ko-KR" sz="2000" dirty="0">
                <a:latin typeface="+mj-ea"/>
                <a:ea typeface="+mj-ea"/>
              </a:rPr>
              <a:t>IoT </a:t>
            </a:r>
            <a:r>
              <a:rPr lang="ko-KR" altLang="en-US" sz="2000" dirty="0">
                <a:latin typeface="+mj-ea"/>
                <a:ea typeface="+mj-ea"/>
              </a:rPr>
              <a:t>서비스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latin typeface="210 수명조 040" panose="02020603020101020101" pitchFamily="18" charset="-127"/>
                <a:ea typeface="210 수명조 040" panose="02020603020101020101" pitchFamily="18" charset="-127"/>
              </a:rPr>
              <a:t>“Smart Shopping Cart”</a:t>
            </a:r>
            <a:endParaRPr lang="ko-KR" altLang="en-US" sz="2000" dirty="0">
              <a:latin typeface="210 수명조 040" panose="02020603020101020101" pitchFamily="18" charset="-127"/>
              <a:ea typeface="210 수명조 0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배경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F92D83-D413-4C0F-8A85-AB9CC4432E4A}"/>
              </a:ext>
            </a:extLst>
          </p:cNvPr>
          <p:cNvSpPr txBox="1"/>
          <p:nvPr/>
        </p:nvSpPr>
        <p:spPr>
          <a:xfrm>
            <a:off x="193464" y="675148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개요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-concept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52" name="Picture 4" descr="Amazon's smart shopping cart knows what you're buying | Engadget">
            <a:extLst>
              <a:ext uri="{FF2B5EF4-FFF2-40B4-BE49-F238E27FC236}">
                <a16:creationId xmlns:a16="http://schemas.microsoft.com/office/drawing/2014/main" id="{DC2D4F65-2386-48D6-8BAE-93F9ECCF7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9204" b="-564"/>
          <a:stretch/>
        </p:blipFill>
        <p:spPr bwMode="auto">
          <a:xfrm>
            <a:off x="7892112" y="1376901"/>
            <a:ext cx="3510541" cy="206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IT리뷰] 미래의 장보기란 바로 이런 것 - 머니투데이">
            <a:extLst>
              <a:ext uri="{FF2B5EF4-FFF2-40B4-BE49-F238E27FC236}">
                <a16:creationId xmlns:a16="http://schemas.microsoft.com/office/drawing/2014/main" id="{0E5A3312-AEE7-4C9B-9B05-0A4BF27B7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/>
          <a:stretch/>
        </p:blipFill>
        <p:spPr bwMode="auto">
          <a:xfrm>
            <a:off x="4283751" y="1376900"/>
            <a:ext cx="2995656" cy="206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F09A3C-A37D-415E-8EC5-2EFC74B43EAC}"/>
              </a:ext>
            </a:extLst>
          </p:cNvPr>
          <p:cNvGrpSpPr/>
          <p:nvPr/>
        </p:nvGrpSpPr>
        <p:grpSpPr>
          <a:xfrm>
            <a:off x="1995811" y="3429000"/>
            <a:ext cx="125946" cy="1021595"/>
            <a:chOff x="1848215" y="3440573"/>
            <a:chExt cx="125947" cy="136721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AC459D2-A32E-480A-9A03-B45F9AF0B4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0313" y="3440573"/>
              <a:ext cx="1" cy="12312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AB9B6C9-8621-497D-AD3B-22820F12EBDB}"/>
                </a:ext>
              </a:extLst>
            </p:cNvPr>
            <p:cNvSpPr/>
            <p:nvPr/>
          </p:nvSpPr>
          <p:spPr>
            <a:xfrm>
              <a:off x="1848215" y="4671852"/>
              <a:ext cx="125947" cy="13593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700233A-D509-4A24-8230-025587E7C6B2}"/>
              </a:ext>
            </a:extLst>
          </p:cNvPr>
          <p:cNvGrpSpPr/>
          <p:nvPr/>
        </p:nvGrpSpPr>
        <p:grpSpPr>
          <a:xfrm>
            <a:off x="5660619" y="3392488"/>
            <a:ext cx="125946" cy="1021595"/>
            <a:chOff x="1848215" y="3440573"/>
            <a:chExt cx="125947" cy="1367210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3E2DC50-CCCF-4991-B8C5-0C9188E16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0313" y="3440573"/>
              <a:ext cx="1" cy="12312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B91DCD5E-647B-41FD-A947-CB43E45FCE8B}"/>
                </a:ext>
              </a:extLst>
            </p:cNvPr>
            <p:cNvSpPr/>
            <p:nvPr/>
          </p:nvSpPr>
          <p:spPr>
            <a:xfrm>
              <a:off x="1848215" y="4671852"/>
              <a:ext cx="125947" cy="13593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25C9308-C7FA-4496-AE5E-C3E6FBF0B239}"/>
              </a:ext>
            </a:extLst>
          </p:cNvPr>
          <p:cNvGrpSpPr/>
          <p:nvPr/>
        </p:nvGrpSpPr>
        <p:grpSpPr>
          <a:xfrm>
            <a:off x="9570367" y="3429000"/>
            <a:ext cx="125946" cy="1021595"/>
            <a:chOff x="1848215" y="3440573"/>
            <a:chExt cx="125947" cy="1367210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215DE07-602E-473F-A80D-A1224303B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0313" y="3440573"/>
              <a:ext cx="1" cy="12312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9AF1AF1-4266-4686-AB0C-72BCC5099206}"/>
                </a:ext>
              </a:extLst>
            </p:cNvPr>
            <p:cNvSpPr/>
            <p:nvPr/>
          </p:nvSpPr>
          <p:spPr>
            <a:xfrm>
              <a:off x="1848215" y="4671852"/>
              <a:ext cx="125947" cy="13593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5D7442A-9A47-4E71-9012-C99258C76A2D}"/>
              </a:ext>
            </a:extLst>
          </p:cNvPr>
          <p:cNvSpPr txBox="1"/>
          <p:nvPr/>
        </p:nvSpPr>
        <p:spPr>
          <a:xfrm>
            <a:off x="4283751" y="4438145"/>
            <a:ext cx="299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오프라인 쇼핑을 선호하는 소비자를 편리하게 도와줄 서비스의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FA1EE-57AA-4429-A654-3853DF53597B}"/>
              </a:ext>
            </a:extLst>
          </p:cNvPr>
          <p:cNvSpPr txBox="1"/>
          <p:nvPr/>
        </p:nvSpPr>
        <p:spPr>
          <a:xfrm>
            <a:off x="7892112" y="4450595"/>
            <a:ext cx="3482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아마존 개발 </a:t>
            </a:r>
            <a:r>
              <a:rPr lang="en-US" altLang="ko-KR" dirty="0">
                <a:latin typeface="+mj-ea"/>
                <a:ea typeface="+mj-ea"/>
              </a:rPr>
              <a:t>smart cart-</a:t>
            </a:r>
          </a:p>
          <a:p>
            <a:r>
              <a:rPr lang="en-US" altLang="ko-KR" dirty="0">
                <a:latin typeface="+mj-ea"/>
                <a:ea typeface="+mj-ea"/>
              </a:rPr>
              <a:t>dash cart </a:t>
            </a:r>
            <a:r>
              <a:rPr lang="ko-KR" altLang="en-US" dirty="0">
                <a:latin typeface="+mj-ea"/>
                <a:ea typeface="+mj-ea"/>
              </a:rPr>
              <a:t>컨셉 차용</a:t>
            </a:r>
          </a:p>
        </p:txBody>
      </p:sp>
      <p:pic>
        <p:nvPicPr>
          <p:cNvPr id="2050" name="Picture 2" descr="A long line of people waiting to check out at Fairprice grocery store">
            <a:extLst>
              <a:ext uri="{FF2B5EF4-FFF2-40B4-BE49-F238E27FC236}">
                <a16:creationId xmlns:a16="http://schemas.microsoft.com/office/drawing/2014/main" id="{B7D75D99-6A99-461A-8AC2-96FB7700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80" y="1380182"/>
            <a:ext cx="3120965" cy="20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8BEF0-220B-4882-B150-EFCFF74B77A6}"/>
              </a:ext>
            </a:extLst>
          </p:cNvPr>
          <p:cNvSpPr txBox="1"/>
          <p:nvPr/>
        </p:nvSpPr>
        <p:spPr>
          <a:xfrm>
            <a:off x="550080" y="4457776"/>
            <a:ext cx="299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대형 마트에서 계산 시 긴 줄로 인한 불편함</a:t>
            </a:r>
          </a:p>
        </p:txBody>
      </p:sp>
    </p:spTree>
    <p:extLst>
      <p:ext uri="{BB962C8B-B14F-4D97-AF65-F5344CB8AC3E}">
        <p14:creationId xmlns:p14="http://schemas.microsoft.com/office/powerpoint/2010/main" val="335571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배경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F92D83-D413-4C0F-8A85-AB9CC4432E4A}"/>
              </a:ext>
            </a:extLst>
          </p:cNvPr>
          <p:cNvSpPr txBox="1"/>
          <p:nvPr/>
        </p:nvSpPr>
        <p:spPr>
          <a:xfrm>
            <a:off x="193464" y="675148"/>
            <a:ext cx="202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개요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활용기능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B2BABC-34EA-45F0-8AFE-722024D2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831"/>
            <a:ext cx="3781220" cy="12361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B50926-DED4-408F-B6EB-2FA4A2606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9312" r="-1" b="16716"/>
          <a:stretch/>
        </p:blipFill>
        <p:spPr>
          <a:xfrm>
            <a:off x="628650" y="4946684"/>
            <a:ext cx="3781220" cy="1236168"/>
          </a:xfrm>
          <a:prstGeom prst="rect">
            <a:avLst/>
          </a:prstGeom>
        </p:spPr>
      </p:pic>
      <p:pic>
        <p:nvPicPr>
          <p:cNvPr id="2050" name="Picture 2" descr="Firebase (인증, Firestore)">
            <a:extLst>
              <a:ext uri="{FF2B5EF4-FFF2-40B4-BE49-F238E27FC236}">
                <a16:creationId xmlns:a16="http://schemas.microsoft.com/office/drawing/2014/main" id="{E9DEBCDB-30F8-41FE-97F4-8D5A956BD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0" r="744" b="20252"/>
          <a:stretch/>
        </p:blipFill>
        <p:spPr bwMode="auto">
          <a:xfrm>
            <a:off x="628650" y="3234257"/>
            <a:ext cx="3781220" cy="123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892808-67CF-4EAB-A2C4-1059B294702A}"/>
              </a:ext>
            </a:extLst>
          </p:cNvPr>
          <p:cNvCxnSpPr/>
          <p:nvPr/>
        </p:nvCxnSpPr>
        <p:spPr>
          <a:xfrm flipH="1">
            <a:off x="4914900" y="1521831"/>
            <a:ext cx="685800" cy="1000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C43F00C-BB1E-44D9-BED1-549FA1D5F3E5}"/>
              </a:ext>
            </a:extLst>
          </p:cNvPr>
          <p:cNvCxnSpPr/>
          <p:nvPr/>
        </p:nvCxnSpPr>
        <p:spPr>
          <a:xfrm flipH="1">
            <a:off x="4914900" y="3230623"/>
            <a:ext cx="685800" cy="1000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E22170-822E-48BD-B41B-F8332D00F1E5}"/>
              </a:ext>
            </a:extLst>
          </p:cNvPr>
          <p:cNvCxnSpPr/>
          <p:nvPr/>
        </p:nvCxnSpPr>
        <p:spPr>
          <a:xfrm flipH="1">
            <a:off x="4914900" y="4946684"/>
            <a:ext cx="685800" cy="1000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3385B0-644B-4422-8736-E31B2C80F223}"/>
              </a:ext>
            </a:extLst>
          </p:cNvPr>
          <p:cNvSpPr txBox="1"/>
          <p:nvPr/>
        </p:nvSpPr>
        <p:spPr>
          <a:xfrm>
            <a:off x="6096000" y="1955249"/>
            <a:ext cx="514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라즈베리</a:t>
            </a:r>
            <a:r>
              <a:rPr lang="en-US" altLang="ko-KR" dirty="0"/>
              <a:t>-</a:t>
            </a:r>
            <a:r>
              <a:rPr lang="ko-KR" altLang="en-US" dirty="0"/>
              <a:t>안드로이드 간 통신에 </a:t>
            </a:r>
            <a:r>
              <a:rPr lang="en-US" altLang="ko-KR" dirty="0"/>
              <a:t>MQTT </a:t>
            </a:r>
            <a:r>
              <a:rPr lang="ko-KR" altLang="en-US" dirty="0"/>
              <a:t>기술 활용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C2A4C-DAA1-4047-A2A7-677FE5AC6F48}"/>
              </a:ext>
            </a:extLst>
          </p:cNvPr>
          <p:cNvSpPr txBox="1"/>
          <p:nvPr/>
        </p:nvSpPr>
        <p:spPr>
          <a:xfrm>
            <a:off x="6095999" y="3667675"/>
            <a:ext cx="514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Google-Firebase </a:t>
            </a:r>
            <a:r>
              <a:rPr lang="ko-KR" altLang="en-US" dirty="0"/>
              <a:t>제공 </a:t>
            </a:r>
            <a:r>
              <a:rPr lang="en-US" altLang="ko-KR" dirty="0"/>
              <a:t>authentication </a:t>
            </a:r>
            <a:r>
              <a:rPr lang="ko-KR" altLang="en-US" dirty="0"/>
              <a:t>및 </a:t>
            </a:r>
            <a:r>
              <a:rPr lang="en-US" altLang="ko-KR" dirty="0" err="1"/>
              <a:t>firestore</a:t>
            </a:r>
            <a:r>
              <a:rPr lang="en-US" altLang="ko-KR" dirty="0"/>
              <a:t> </a:t>
            </a:r>
            <a:r>
              <a:rPr lang="ko-KR" altLang="en-US" dirty="0"/>
              <a:t>기술 활용 및 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ABC528-F0F9-4D55-B63A-02DA3A2FFDDF}"/>
              </a:ext>
            </a:extLst>
          </p:cNvPr>
          <p:cNvSpPr txBox="1"/>
          <p:nvPr/>
        </p:nvSpPr>
        <p:spPr>
          <a:xfrm>
            <a:off x="6095998" y="5380102"/>
            <a:ext cx="514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Kakao</a:t>
            </a:r>
            <a:r>
              <a:rPr lang="en-US" altLang="ko-KR" dirty="0"/>
              <a:t> developer</a:t>
            </a:r>
            <a:r>
              <a:rPr lang="ko-KR" altLang="en-US" dirty="0"/>
              <a:t> 제공 음성 인식 </a:t>
            </a:r>
            <a:r>
              <a:rPr lang="en-US" altLang="ko-KR" dirty="0"/>
              <a:t>API </a:t>
            </a:r>
            <a:r>
              <a:rPr lang="ko-KR" altLang="en-US" dirty="0"/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256018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89D68-3D66-47F8-9B48-6953821D7417}"/>
              </a:ext>
            </a:extLst>
          </p:cNvPr>
          <p:cNvSpPr/>
          <p:nvPr/>
        </p:nvSpPr>
        <p:spPr>
          <a:xfrm>
            <a:off x="606361" y="1578914"/>
            <a:ext cx="3067991" cy="29502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배경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F92D83-D413-4C0F-8A85-AB9CC4432E4A}"/>
              </a:ext>
            </a:extLst>
          </p:cNvPr>
          <p:cNvSpPr txBox="1"/>
          <p:nvPr/>
        </p:nvSpPr>
        <p:spPr>
          <a:xfrm>
            <a:off x="193464" y="675148"/>
            <a:ext cx="202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개요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개발환경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04E879-BEAE-47DB-A6E1-45975495CF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2" y="1758967"/>
            <a:ext cx="2801547" cy="1680928"/>
          </a:xfrm>
          <a:prstGeom prst="rect">
            <a:avLst/>
          </a:prstGeom>
        </p:spPr>
      </p:pic>
      <p:pic>
        <p:nvPicPr>
          <p:cNvPr id="4098" name="Picture 2" descr="Kotlin logo, wordmark">
            <a:extLst>
              <a:ext uri="{FF2B5EF4-FFF2-40B4-BE49-F238E27FC236}">
                <a16:creationId xmlns:a16="http://schemas.microsoft.com/office/drawing/2014/main" id="{928B6F35-4593-4175-AF22-72FCF29C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4" y="3391786"/>
            <a:ext cx="2286921" cy="5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DEF26C-D4D4-4619-ADE7-6E8A6F7D8A70}"/>
              </a:ext>
            </a:extLst>
          </p:cNvPr>
          <p:cNvSpPr/>
          <p:nvPr/>
        </p:nvSpPr>
        <p:spPr>
          <a:xfrm>
            <a:off x="4562004" y="1578914"/>
            <a:ext cx="3067991" cy="29502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6662D8-128E-4E9C-972A-A2E0B84D497F}"/>
              </a:ext>
            </a:extLst>
          </p:cNvPr>
          <p:cNvSpPr/>
          <p:nvPr/>
        </p:nvSpPr>
        <p:spPr>
          <a:xfrm>
            <a:off x="8517647" y="1578914"/>
            <a:ext cx="3067991" cy="29502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2" name="Picture 6" descr="Cover image for Best Visual Studio Code Extensions.">
            <a:extLst>
              <a:ext uri="{FF2B5EF4-FFF2-40B4-BE49-F238E27FC236}">
                <a16:creationId xmlns:a16="http://schemas.microsoft.com/office/drawing/2014/main" id="{712938E9-10A8-4194-993D-DB7C0F9E0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2" y="1973575"/>
            <a:ext cx="2572502" cy="108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32D4C346-13F8-43D8-83B2-86DC5A737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06" y="2596950"/>
            <a:ext cx="2572502" cy="2238633"/>
          </a:xfrm>
          <a:prstGeom prst="rect">
            <a:avLst/>
          </a:prstGeom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B795E1E-8815-495E-9877-FF5167693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845" y="1986489"/>
            <a:ext cx="3067992" cy="105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etting started with Cloud Firestore on React Native">
            <a:extLst>
              <a:ext uri="{FF2B5EF4-FFF2-40B4-BE49-F238E27FC236}">
                <a16:creationId xmlns:a16="http://schemas.microsoft.com/office/drawing/2014/main" id="{7A39409A-A110-4670-B080-E33E6EA1F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665" y="3041111"/>
            <a:ext cx="3435954" cy="11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A1C438-DC3A-4DE2-BFEA-DF0A5FF17D6D}"/>
              </a:ext>
            </a:extLst>
          </p:cNvPr>
          <p:cNvSpPr txBox="1"/>
          <p:nvPr/>
        </p:nvSpPr>
        <p:spPr>
          <a:xfrm>
            <a:off x="695512" y="4912781"/>
            <a:ext cx="30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&lt;android Application </a:t>
            </a:r>
            <a:r>
              <a:rPr lang="ko-KR" altLang="en-US" dirty="0"/>
              <a:t>개발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C84D0-38E9-4A98-9A5D-298D29834988}"/>
              </a:ext>
            </a:extLst>
          </p:cNvPr>
          <p:cNvSpPr txBox="1"/>
          <p:nvPr/>
        </p:nvSpPr>
        <p:spPr>
          <a:xfrm>
            <a:off x="5233187" y="4912781"/>
            <a:ext cx="239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RasberryPi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29E9B-B201-4A3C-894E-430C92D78050}"/>
              </a:ext>
            </a:extLst>
          </p:cNvPr>
          <p:cNvSpPr txBox="1"/>
          <p:nvPr/>
        </p:nvSpPr>
        <p:spPr>
          <a:xfrm>
            <a:off x="8801003" y="4909754"/>
            <a:ext cx="285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서버</a:t>
            </a:r>
            <a:r>
              <a:rPr lang="en-US" altLang="ko-KR" dirty="0"/>
              <a:t> </a:t>
            </a:r>
            <a:r>
              <a:rPr lang="ko-KR" altLang="en-US" dirty="0"/>
              <a:t>및 데이터베이스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127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배경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D7B605-B5B3-44B7-BA8D-00677B0015F0}"/>
              </a:ext>
            </a:extLst>
          </p:cNvPr>
          <p:cNvSpPr txBox="1"/>
          <p:nvPr/>
        </p:nvSpPr>
        <p:spPr>
          <a:xfrm>
            <a:off x="193464" y="675148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구조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전체 구성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A3166D-C1EC-4150-98AF-71853E983B38}"/>
              </a:ext>
            </a:extLst>
          </p:cNvPr>
          <p:cNvGrpSpPr/>
          <p:nvPr/>
        </p:nvGrpSpPr>
        <p:grpSpPr>
          <a:xfrm>
            <a:off x="2217730" y="1227831"/>
            <a:ext cx="7043883" cy="5524260"/>
            <a:chOff x="2217730" y="1227831"/>
            <a:chExt cx="7043883" cy="552426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99F9628-967D-4BBD-B570-92F8FED19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4464" y="4834660"/>
              <a:ext cx="1596662" cy="1276831"/>
            </a:xfrm>
            <a:prstGeom prst="rect">
              <a:avLst/>
            </a:prstGeom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C2606DA-88B3-4912-92D8-C2C81919C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2795" y="3778989"/>
              <a:ext cx="0" cy="99555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C0C181E-9A3C-4DA3-B6A9-C296EF6321DF}"/>
                </a:ext>
              </a:extLst>
            </p:cNvPr>
            <p:cNvGrpSpPr/>
            <p:nvPr/>
          </p:nvGrpSpPr>
          <p:grpSpPr>
            <a:xfrm>
              <a:off x="6766646" y="1655596"/>
              <a:ext cx="2494967" cy="2358424"/>
              <a:chOff x="7663319" y="188914"/>
              <a:chExt cx="4153305" cy="4153305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0AE92CF9-0941-4D98-BDE9-CB1454A17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0921" y="1376516"/>
                <a:ext cx="1778100" cy="177810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565CAE5-624F-4130-ADEC-EE70C1FE4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3319" y="188914"/>
                <a:ext cx="4153305" cy="4153305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28444865-5B09-4840-A81D-9AB1DAE696A5}"/>
                </a:ext>
              </a:extLst>
            </p:cNvPr>
            <p:cNvGrpSpPr/>
            <p:nvPr/>
          </p:nvGrpSpPr>
          <p:grpSpPr>
            <a:xfrm>
              <a:off x="2217730" y="1918342"/>
              <a:ext cx="2710129" cy="1800530"/>
              <a:chOff x="4343617" y="3783375"/>
              <a:chExt cx="4116448" cy="2893183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D6061715-0193-45AA-86C2-81AF12302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5065" y="4235374"/>
                <a:ext cx="1989184" cy="1989184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4688E8B0-677D-4F02-98EF-1A9B8A4C0C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617" y="3783375"/>
                <a:ext cx="4116448" cy="2893183"/>
              </a:xfrm>
              <a:prstGeom prst="rect">
                <a:avLst/>
              </a:prstGeom>
            </p:spPr>
          </p:pic>
        </p:grp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C6CF20C-818C-4F8D-AC24-EBA79AFF2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0211" y="2659045"/>
              <a:ext cx="197259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7294FEA-A560-44DC-A37F-0B6CE6EF2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442" y="1280200"/>
              <a:ext cx="593774" cy="56127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3421FEB-973F-469B-97F9-45869DB6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022" y="6190814"/>
              <a:ext cx="593773" cy="56127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C2BC00C-AF54-47DF-B980-6E9424CA9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143" y="6190814"/>
              <a:ext cx="593773" cy="561277"/>
            </a:xfrm>
            <a:prstGeom prst="rect">
              <a:avLst/>
            </a:prstGeom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D1410C1-FF15-4953-8605-BE1D144CA4C5}"/>
                </a:ext>
              </a:extLst>
            </p:cNvPr>
            <p:cNvCxnSpPr>
              <a:cxnSpLocks/>
            </p:cNvCxnSpPr>
            <p:nvPr/>
          </p:nvCxnSpPr>
          <p:spPr>
            <a:xfrm>
              <a:off x="5060211" y="2938061"/>
              <a:ext cx="210665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9DFA3C-8B94-4245-880F-49105B2EF436}"/>
                </a:ext>
              </a:extLst>
            </p:cNvPr>
            <p:cNvSpPr txBox="1"/>
            <p:nvPr/>
          </p:nvSpPr>
          <p:spPr>
            <a:xfrm>
              <a:off x="7433641" y="4030753"/>
              <a:ext cx="1306214" cy="245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회원가입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로그인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234FA3-B2EC-4CF8-9D64-25E3D85E165A}"/>
                </a:ext>
              </a:extLst>
            </p:cNvPr>
            <p:cNvSpPr txBox="1"/>
            <p:nvPr/>
          </p:nvSpPr>
          <p:spPr>
            <a:xfrm>
              <a:off x="5460432" y="2305758"/>
              <a:ext cx="1306214" cy="245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QR</a:t>
              </a:r>
              <a:r>
                <a:rPr lang="ko-KR" altLang="en-US" sz="1200" dirty="0"/>
                <a:t> 로그인 정보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7E0F42D-71E9-4E21-A92E-669963BFA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137" y="1279043"/>
              <a:ext cx="311223" cy="29419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87F394A-02DC-4E67-8AF5-9B39280C8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503" y="1270774"/>
              <a:ext cx="593774" cy="561278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3D76B90-2B1B-413A-A86D-43C7C777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5565" y="1285865"/>
              <a:ext cx="590701" cy="55837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7D269D0-65DD-409B-B591-F314A9F1D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613" y="1227831"/>
              <a:ext cx="428757" cy="405293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5627193-D59E-4550-802A-6DE11ECE9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128" y="1279043"/>
              <a:ext cx="315814" cy="29853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56E5EE-AAAB-4BBF-9912-93D3639060B3}"/>
                </a:ext>
              </a:extLst>
            </p:cNvPr>
            <p:cNvSpPr txBox="1"/>
            <p:nvPr/>
          </p:nvSpPr>
          <p:spPr>
            <a:xfrm>
              <a:off x="3551892" y="4102888"/>
              <a:ext cx="1086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바코드 인식</a:t>
              </a:r>
              <a:endParaRPr lang="en-US" altLang="ko-KR" sz="1200" dirty="0"/>
            </a:p>
            <a:p>
              <a:r>
                <a:rPr lang="ko-KR" altLang="en-US" sz="1200" dirty="0"/>
                <a:t>무게 인식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D7A8333-9F84-4808-8EBA-B23835D5F76D}"/>
                </a:ext>
              </a:extLst>
            </p:cNvPr>
            <p:cNvSpPr txBox="1"/>
            <p:nvPr/>
          </p:nvSpPr>
          <p:spPr>
            <a:xfrm>
              <a:off x="5671103" y="3033486"/>
              <a:ext cx="996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구매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83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프로젝트 배경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78B323-955F-4BD7-A98B-14D746C666B3}"/>
              </a:ext>
            </a:extLst>
          </p:cNvPr>
          <p:cNvGrpSpPr/>
          <p:nvPr/>
        </p:nvGrpSpPr>
        <p:grpSpPr>
          <a:xfrm>
            <a:off x="11374568" y="0"/>
            <a:ext cx="579033" cy="1227831"/>
            <a:chOff x="11374568" y="0"/>
            <a:chExt cx="579033" cy="122783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B376AD-E0AF-436F-925F-2EAF97C739AE}"/>
                </a:ext>
              </a:extLst>
            </p:cNvPr>
            <p:cNvGrpSpPr/>
            <p:nvPr/>
          </p:nvGrpSpPr>
          <p:grpSpPr>
            <a:xfrm flipH="1">
              <a:off x="11374568" y="0"/>
              <a:ext cx="579033" cy="1227831"/>
              <a:chOff x="662180" y="-1"/>
              <a:chExt cx="1884872" cy="4242180"/>
            </a:xfrm>
            <a:solidFill>
              <a:srgbClr val="C00000"/>
            </a:solidFill>
          </p:grpSpPr>
          <p:sp>
            <p:nvSpPr>
              <p:cNvPr id="33" name="오각형 35">
                <a:extLst>
                  <a:ext uri="{FF2B5EF4-FFF2-40B4-BE49-F238E27FC236}">
                    <a16:creationId xmlns:a16="http://schemas.microsoft.com/office/drawing/2014/main" id="{28E44AAA-2654-4A08-9FE6-2EDFC2D2F55C}"/>
                  </a:ext>
                </a:extLst>
              </p:cNvPr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25E5655-DD33-4E08-91A3-9B87A89AAD66}"/>
                  </a:ext>
                </a:extLst>
              </p:cNvPr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B2E8146-93D9-42A3-B456-5FDD51635B6F}"/>
                  </a:ext>
                </a:extLst>
              </p:cNvPr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A2A5D08-B410-4CF2-8957-D07E722C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1285" y="283112"/>
              <a:ext cx="553278" cy="5401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D7B605-B5B3-44B7-BA8D-00677B0015F0}"/>
              </a:ext>
            </a:extLst>
          </p:cNvPr>
          <p:cNvSpPr txBox="1"/>
          <p:nvPr/>
        </p:nvSpPr>
        <p:spPr>
          <a:xfrm>
            <a:off x="193464" y="675148"/>
            <a:ext cx="3645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구조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시스템 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4A3A9A-6BBE-47CE-B39D-E140FC39570C}"/>
              </a:ext>
            </a:extLst>
          </p:cNvPr>
          <p:cNvGrpSpPr/>
          <p:nvPr/>
        </p:nvGrpSpPr>
        <p:grpSpPr>
          <a:xfrm>
            <a:off x="1080662" y="2075590"/>
            <a:ext cx="10103702" cy="4435063"/>
            <a:chOff x="157898" y="1310981"/>
            <a:chExt cx="10952191" cy="5199672"/>
          </a:xfrm>
        </p:grpSpPr>
        <p:sp>
          <p:nvSpPr>
            <p:cNvPr id="71" name="원통형 70">
              <a:extLst>
                <a:ext uri="{FF2B5EF4-FFF2-40B4-BE49-F238E27FC236}">
                  <a16:creationId xmlns:a16="http://schemas.microsoft.com/office/drawing/2014/main" id="{4362027E-F92C-4CAB-9C35-761CE9D688B1}"/>
                </a:ext>
              </a:extLst>
            </p:cNvPr>
            <p:cNvSpPr/>
            <p:nvPr/>
          </p:nvSpPr>
          <p:spPr>
            <a:xfrm>
              <a:off x="5453014" y="2203027"/>
              <a:ext cx="1070312" cy="1274049"/>
            </a:xfrm>
            <a:prstGeom prst="can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DB</a:t>
              </a:r>
              <a:endParaRPr lang="ko-KR" altLang="en-US" dirty="0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EC20B53-CB5D-467A-B977-3169514340B8}"/>
                </a:ext>
              </a:extLst>
            </p:cNvPr>
            <p:cNvGrpSpPr/>
            <p:nvPr/>
          </p:nvGrpSpPr>
          <p:grpSpPr>
            <a:xfrm>
              <a:off x="1720861" y="2203027"/>
              <a:ext cx="1737403" cy="1274049"/>
              <a:chOff x="6096000" y="3943358"/>
              <a:chExt cx="1548214" cy="1123058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CAF01D3-60DE-4181-A522-775D96FC723C}"/>
                  </a:ext>
                </a:extLst>
              </p:cNvPr>
              <p:cNvSpPr txBox="1"/>
              <p:nvPr/>
            </p:nvSpPr>
            <p:spPr>
              <a:xfrm>
                <a:off x="6322491" y="4320221"/>
                <a:ext cx="1126302" cy="368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Cart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app</a:t>
                </a:r>
                <a:endParaRPr lang="ko-KR" altLang="en-US" dirty="0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5E14E888-0547-49F0-B828-0071CDAF3DFB}"/>
                  </a:ext>
                </a:extLst>
              </p:cNvPr>
              <p:cNvSpPr/>
              <p:nvPr/>
            </p:nvSpPr>
            <p:spPr>
              <a:xfrm>
                <a:off x="6096000" y="3943358"/>
                <a:ext cx="1548214" cy="11230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19B5664-24B1-427F-8642-7FC3A0ACDD6F}"/>
                </a:ext>
              </a:extLst>
            </p:cNvPr>
            <p:cNvSpPr/>
            <p:nvPr/>
          </p:nvSpPr>
          <p:spPr>
            <a:xfrm>
              <a:off x="157898" y="1366792"/>
              <a:ext cx="786872" cy="5373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cart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E905291-BB6B-464E-BEC8-FCC5C08B09A1}"/>
                </a:ext>
              </a:extLst>
            </p:cNvPr>
            <p:cNvSpPr/>
            <p:nvPr/>
          </p:nvSpPr>
          <p:spPr>
            <a:xfrm>
              <a:off x="1016871" y="1341151"/>
              <a:ext cx="1288381" cy="5373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location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FD94179-37C7-4145-9A19-5B4735C78089}"/>
                </a:ext>
              </a:extLst>
            </p:cNvPr>
            <p:cNvSpPr/>
            <p:nvPr/>
          </p:nvSpPr>
          <p:spPr>
            <a:xfrm>
              <a:off x="2393064" y="1310981"/>
              <a:ext cx="855296" cy="5373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QR login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0518226E-D623-4205-B9BE-09FCD4014408}"/>
                </a:ext>
              </a:extLst>
            </p:cNvPr>
            <p:cNvCxnSpPr>
              <a:stCxn id="72" idx="4"/>
              <a:endCxn id="99" idx="0"/>
            </p:cNvCxnSpPr>
            <p:nvPr/>
          </p:nvCxnSpPr>
          <p:spPr>
            <a:xfrm>
              <a:off x="551334" y="1904141"/>
              <a:ext cx="2038229" cy="2988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C920F9D-4058-4C27-AD8A-11D822C6B92A}"/>
                </a:ext>
              </a:extLst>
            </p:cNvPr>
            <p:cNvCxnSpPr>
              <a:cxnSpLocks/>
              <a:stCxn id="73" idx="4"/>
              <a:endCxn id="99" idx="0"/>
            </p:cNvCxnSpPr>
            <p:nvPr/>
          </p:nvCxnSpPr>
          <p:spPr>
            <a:xfrm>
              <a:off x="1661062" y="1878500"/>
              <a:ext cx="928501" cy="3245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36DCE849-60B0-491F-B7B5-CFB5D880C959}"/>
                </a:ext>
              </a:extLst>
            </p:cNvPr>
            <p:cNvCxnSpPr>
              <a:cxnSpLocks/>
              <a:stCxn id="99" idx="0"/>
              <a:endCxn id="74" idx="4"/>
            </p:cNvCxnSpPr>
            <p:nvPr/>
          </p:nvCxnSpPr>
          <p:spPr>
            <a:xfrm flipV="1">
              <a:off x="2589563" y="1848330"/>
              <a:ext cx="231149" cy="354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B4DAF2-CA16-48D8-BE5D-BFDFDDF5A425}"/>
                </a:ext>
              </a:extLst>
            </p:cNvPr>
            <p:cNvGrpSpPr/>
            <p:nvPr/>
          </p:nvGrpSpPr>
          <p:grpSpPr>
            <a:xfrm>
              <a:off x="7592631" y="1366792"/>
              <a:ext cx="3517458" cy="2110284"/>
              <a:chOff x="7439701" y="1366792"/>
              <a:chExt cx="3517458" cy="2110284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8A915E2A-D477-456F-8BD1-14C4CD936A17}"/>
                  </a:ext>
                </a:extLst>
              </p:cNvPr>
              <p:cNvGrpSpPr/>
              <p:nvPr/>
            </p:nvGrpSpPr>
            <p:grpSpPr>
              <a:xfrm>
                <a:off x="8346884" y="2203027"/>
                <a:ext cx="1737403" cy="1274049"/>
                <a:chOff x="6096000" y="3943358"/>
                <a:chExt cx="1548214" cy="1123058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8B2FEF1-ABBB-424E-89E3-5BA3A9B9983E}"/>
                    </a:ext>
                  </a:extLst>
                </p:cNvPr>
                <p:cNvSpPr txBox="1"/>
                <p:nvPr/>
              </p:nvSpPr>
              <p:spPr>
                <a:xfrm>
                  <a:off x="6322491" y="4320221"/>
                  <a:ext cx="1126302" cy="368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User</a:t>
                  </a:r>
                  <a:r>
                    <a:rPr lang="ko-KR" altLang="en-US" dirty="0"/>
                    <a:t> </a:t>
                  </a:r>
                  <a:r>
                    <a:rPr lang="en-US" altLang="ko-KR" dirty="0"/>
                    <a:t>app</a:t>
                  </a:r>
                  <a:endParaRPr lang="ko-KR" altLang="en-US" dirty="0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1E524784-102F-4C35-B3ED-1B0A60940D3F}"/>
                    </a:ext>
                  </a:extLst>
                </p:cNvPr>
                <p:cNvSpPr/>
                <p:nvPr/>
              </p:nvSpPr>
              <p:spPr>
                <a:xfrm>
                  <a:off x="6096000" y="3943358"/>
                  <a:ext cx="1548214" cy="112305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7F2C2760-3B88-4BD9-9B28-315DF7A8B872}"/>
                  </a:ext>
                </a:extLst>
              </p:cNvPr>
              <p:cNvSpPr/>
              <p:nvPr/>
            </p:nvSpPr>
            <p:spPr>
              <a:xfrm>
                <a:off x="7439701" y="1366792"/>
                <a:ext cx="1043881" cy="5373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Join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/Login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BAB4A759-C018-4147-ADB1-7CED4C07A643}"/>
                  </a:ext>
                </a:extLst>
              </p:cNvPr>
              <p:cNvSpPr/>
              <p:nvPr/>
            </p:nvSpPr>
            <p:spPr>
              <a:xfrm>
                <a:off x="8571394" y="1368291"/>
                <a:ext cx="1288381" cy="5373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Create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QR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856D9BB8-9E43-4B0F-849C-1701B0B4A95B}"/>
                  </a:ext>
                </a:extLst>
              </p:cNvPr>
              <p:cNvSpPr/>
              <p:nvPr/>
            </p:nvSpPr>
            <p:spPr>
              <a:xfrm>
                <a:off x="9919631" y="1368291"/>
                <a:ext cx="1037528" cy="5373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receipt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43F5947B-5578-4510-B4B8-37F993220741}"/>
                  </a:ext>
                </a:extLst>
              </p:cNvPr>
              <p:cNvCxnSpPr>
                <a:cxnSpLocks/>
                <a:stCxn id="79" idx="4"/>
                <a:endCxn id="97" idx="0"/>
              </p:cNvCxnSpPr>
              <p:nvPr/>
            </p:nvCxnSpPr>
            <p:spPr>
              <a:xfrm>
                <a:off x="7961642" y="1904141"/>
                <a:ext cx="1253943" cy="2988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9A9A37FF-AC0B-418D-93DD-02DBAB1A53FD}"/>
                  </a:ext>
                </a:extLst>
              </p:cNvPr>
              <p:cNvCxnSpPr>
                <a:cxnSpLocks/>
                <a:stCxn id="80" idx="4"/>
                <a:endCxn id="97" idx="0"/>
              </p:cNvCxnSpPr>
              <p:nvPr/>
            </p:nvCxnSpPr>
            <p:spPr>
              <a:xfrm>
                <a:off x="9215585" y="1905639"/>
                <a:ext cx="0" cy="2973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9AD18D52-B554-44EB-AEE0-5F8C64FD2FD4}"/>
                  </a:ext>
                </a:extLst>
              </p:cNvPr>
              <p:cNvCxnSpPr>
                <a:cxnSpLocks/>
                <a:stCxn id="97" idx="0"/>
                <a:endCxn id="81" idx="4"/>
              </p:cNvCxnSpPr>
              <p:nvPr/>
            </p:nvCxnSpPr>
            <p:spPr>
              <a:xfrm flipV="1">
                <a:off x="9215585" y="1905639"/>
                <a:ext cx="1222810" cy="2973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BCBF58C-B1C5-4C9A-8100-16C42514A2AC}"/>
                </a:ext>
              </a:extLst>
            </p:cNvPr>
            <p:cNvGrpSpPr/>
            <p:nvPr/>
          </p:nvGrpSpPr>
          <p:grpSpPr>
            <a:xfrm>
              <a:off x="893799" y="3518499"/>
              <a:ext cx="3255105" cy="2992154"/>
              <a:chOff x="2108158" y="3518499"/>
              <a:chExt cx="3255105" cy="2992154"/>
            </a:xfrm>
          </p:grpSpPr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5B789FB2-F71B-4BBD-9B60-C76834B5746A}"/>
                  </a:ext>
                </a:extLst>
              </p:cNvPr>
              <p:cNvCxnSpPr>
                <a:cxnSpLocks/>
                <a:stCxn id="95" idx="0"/>
              </p:cNvCxnSpPr>
              <p:nvPr/>
            </p:nvCxnSpPr>
            <p:spPr>
              <a:xfrm flipV="1">
                <a:off x="3803921" y="3518499"/>
                <a:ext cx="0" cy="7933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634F5E78-5622-47F8-B3F8-B1DE747463A7}"/>
                  </a:ext>
                </a:extLst>
              </p:cNvPr>
              <p:cNvGrpSpPr/>
              <p:nvPr/>
            </p:nvGrpSpPr>
            <p:grpSpPr>
              <a:xfrm>
                <a:off x="2935220" y="4311813"/>
                <a:ext cx="1762777" cy="1274049"/>
                <a:chOff x="6096000" y="3943358"/>
                <a:chExt cx="1570825" cy="1123058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BE3AE1B-3495-4B8A-8C8F-ADDEE46528B0}"/>
                    </a:ext>
                  </a:extLst>
                </p:cNvPr>
                <p:cNvSpPr txBox="1"/>
                <p:nvPr/>
              </p:nvSpPr>
              <p:spPr>
                <a:xfrm>
                  <a:off x="6118611" y="4320221"/>
                  <a:ext cx="15482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Raspberry Pi</a:t>
                  </a:r>
                  <a:endParaRPr lang="ko-KR" altLang="en-US" dirty="0"/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474F3B62-D2AA-48BC-A056-29E0207168CA}"/>
                    </a:ext>
                  </a:extLst>
                </p:cNvPr>
                <p:cNvSpPr/>
                <p:nvPr/>
              </p:nvSpPr>
              <p:spPr>
                <a:xfrm>
                  <a:off x="6096000" y="3943358"/>
                  <a:ext cx="1548214" cy="112305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F375DC37-B525-48AD-9255-CB4E12D8C5F5}"/>
                  </a:ext>
                </a:extLst>
              </p:cNvPr>
              <p:cNvSpPr/>
              <p:nvPr/>
            </p:nvSpPr>
            <p:spPr>
              <a:xfrm>
                <a:off x="2108158" y="5971806"/>
                <a:ext cx="963760" cy="5373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MQTT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ECAB841-2074-488A-825A-0A8440493B88}"/>
                  </a:ext>
                </a:extLst>
              </p:cNvPr>
              <p:cNvSpPr/>
              <p:nvPr/>
            </p:nvSpPr>
            <p:spPr>
              <a:xfrm>
                <a:off x="3159730" y="5973304"/>
                <a:ext cx="1288381" cy="5373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Load cell</a:t>
                </a:r>
              </a:p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sensor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334001B3-68C6-4CCB-8884-03BC06503D4E}"/>
                  </a:ext>
                </a:extLst>
              </p:cNvPr>
              <p:cNvSpPr/>
              <p:nvPr/>
            </p:nvSpPr>
            <p:spPr>
              <a:xfrm>
                <a:off x="4507967" y="5973304"/>
                <a:ext cx="855296" cy="53734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Web Cam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9E178D15-7135-4E68-BDB5-AEC11027E00A}"/>
                  </a:ext>
                </a:extLst>
              </p:cNvPr>
              <p:cNvCxnSpPr>
                <a:cxnSpLocks/>
                <a:stCxn id="86" idx="0"/>
                <a:endCxn id="95" idx="2"/>
              </p:cNvCxnSpPr>
              <p:nvPr/>
            </p:nvCxnSpPr>
            <p:spPr>
              <a:xfrm flipV="1">
                <a:off x="2590039" y="5585862"/>
                <a:ext cx="1213883" cy="3859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A9F40201-2441-452E-AEEB-6C1B13685EE1}"/>
                  </a:ext>
                </a:extLst>
              </p:cNvPr>
              <p:cNvCxnSpPr>
                <a:cxnSpLocks/>
                <a:stCxn id="95" idx="2"/>
                <a:endCxn id="88" idx="0"/>
              </p:cNvCxnSpPr>
              <p:nvPr/>
            </p:nvCxnSpPr>
            <p:spPr>
              <a:xfrm>
                <a:off x="3803921" y="5585862"/>
                <a:ext cx="1131694" cy="3874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B71AE8EB-B32A-4339-A10D-8C7759E93D4D}"/>
                  </a:ext>
                </a:extLst>
              </p:cNvPr>
              <p:cNvCxnSpPr>
                <a:cxnSpLocks/>
                <a:stCxn id="95" idx="2"/>
                <a:endCxn id="87" idx="0"/>
              </p:cNvCxnSpPr>
              <p:nvPr/>
            </p:nvCxnSpPr>
            <p:spPr>
              <a:xfrm>
                <a:off x="3803921" y="5585862"/>
                <a:ext cx="0" cy="3874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F179F2A7-64BA-47BA-92F7-3B378E5F1F42}"/>
                </a:ext>
              </a:extLst>
            </p:cNvPr>
            <p:cNvCxnSpPr>
              <a:cxnSpLocks/>
            </p:cNvCxnSpPr>
            <p:nvPr/>
          </p:nvCxnSpPr>
          <p:spPr>
            <a:xfrm>
              <a:off x="3483638" y="2859724"/>
              <a:ext cx="184883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3377F0F0-875E-4493-9688-6654D4F8FDB2}"/>
                </a:ext>
              </a:extLst>
            </p:cNvPr>
            <p:cNvCxnSpPr>
              <a:cxnSpLocks/>
            </p:cNvCxnSpPr>
            <p:nvPr/>
          </p:nvCxnSpPr>
          <p:spPr>
            <a:xfrm>
              <a:off x="6650980" y="2859724"/>
              <a:ext cx="184883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9E8090-B48C-472D-BE93-AE35FFD5B472}"/>
                </a:ext>
              </a:extLst>
            </p:cNvPr>
            <p:cNvSpPr txBox="1"/>
            <p:nvPr/>
          </p:nvSpPr>
          <p:spPr>
            <a:xfrm>
              <a:off x="3786002" y="2894981"/>
              <a:ext cx="164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Purchase DB</a:t>
              </a:r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8B488-ED3A-429A-AE36-4B8B3A02D470}"/>
                </a:ext>
              </a:extLst>
            </p:cNvPr>
            <p:cNvSpPr txBox="1"/>
            <p:nvPr/>
          </p:nvSpPr>
          <p:spPr>
            <a:xfrm>
              <a:off x="6851064" y="2894980"/>
              <a:ext cx="164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Purchase DB</a:t>
              </a:r>
              <a:endParaRPr lang="ko-KR" alt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92225-4DD4-4E8C-A044-5EF5A7D3966D}"/>
                </a:ext>
              </a:extLst>
            </p:cNvPr>
            <p:cNvSpPr txBox="1"/>
            <p:nvPr/>
          </p:nvSpPr>
          <p:spPr>
            <a:xfrm>
              <a:off x="6844831" y="3122844"/>
              <a:ext cx="164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User DB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B4982B-4483-497A-A778-FB7F67012FEA}"/>
                </a:ext>
              </a:extLst>
            </p:cNvPr>
            <p:cNvSpPr txBox="1"/>
            <p:nvPr/>
          </p:nvSpPr>
          <p:spPr>
            <a:xfrm>
              <a:off x="3782266" y="3142455"/>
              <a:ext cx="164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User DB</a:t>
              </a:r>
              <a:endParaRPr lang="ko-KR" alt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DE2BB6-56BB-4D5D-A4C6-570B200E42AB}"/>
                </a:ext>
              </a:extLst>
            </p:cNvPr>
            <p:cNvSpPr txBox="1"/>
            <p:nvPr/>
          </p:nvSpPr>
          <p:spPr>
            <a:xfrm>
              <a:off x="3782266" y="2476669"/>
              <a:ext cx="1648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Product DB</a:t>
              </a:r>
              <a:endParaRPr lang="ko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44ADF2-BB59-452D-9988-229777843515}"/>
                </a:ext>
              </a:extLst>
            </p:cNvPr>
            <p:cNvSpPr txBox="1"/>
            <p:nvPr/>
          </p:nvSpPr>
          <p:spPr>
            <a:xfrm>
              <a:off x="2589561" y="3728253"/>
              <a:ext cx="12494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WiFi</a:t>
              </a:r>
              <a:r>
                <a:rPr lang="en-US" altLang="ko-KR" sz="1400" dirty="0"/>
                <a:t> Socket Connection</a:t>
              </a:r>
              <a:endParaRPr lang="ko-KR" altLang="en-US" sz="14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31F3F45-2D72-479B-AD8D-89156896E702}"/>
                </a:ext>
              </a:extLst>
            </p:cNvPr>
            <p:cNvSpPr/>
            <p:nvPr/>
          </p:nvSpPr>
          <p:spPr>
            <a:xfrm>
              <a:off x="3458263" y="1313137"/>
              <a:ext cx="1382677" cy="5373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Voice</a:t>
              </a:r>
            </a:p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recognation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FF99C2-AE4A-4303-9F3B-D1E3F40F26D8}"/>
                </a:ext>
              </a:extLst>
            </p:cNvPr>
            <p:cNvCxnSpPr>
              <a:cxnSpLocks/>
              <a:stCxn id="99" idx="0"/>
              <a:endCxn id="106" idx="4"/>
            </p:cNvCxnSpPr>
            <p:nvPr/>
          </p:nvCxnSpPr>
          <p:spPr>
            <a:xfrm flipV="1">
              <a:off x="2589563" y="1850486"/>
              <a:ext cx="1560039" cy="3525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197EBEA-8893-47C7-A052-F9D10836A3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49" y="900669"/>
            <a:ext cx="763602" cy="7636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404E73-C433-47D9-BB86-6C3DD30E8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75" y="4688705"/>
            <a:ext cx="1041338" cy="1041338"/>
          </a:xfrm>
          <a:prstGeom prst="rect">
            <a:avLst/>
          </a:prstGeom>
        </p:spPr>
      </p:pic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C3CD0B7-34A3-4F24-A9F0-5C0E84FC30FF}"/>
              </a:ext>
            </a:extLst>
          </p:cNvPr>
          <p:cNvCxnSpPr>
            <a:cxnSpLocks/>
            <a:stCxn id="19" idx="2"/>
            <a:endCxn id="97" idx="1"/>
          </p:cNvCxnSpPr>
          <p:nvPr/>
        </p:nvCxnSpPr>
        <p:spPr>
          <a:xfrm>
            <a:off x="6459250" y="1664271"/>
            <a:ext cx="2317063" cy="17155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12E8199-9365-40B5-9E7D-C67A5D531230}"/>
              </a:ext>
            </a:extLst>
          </p:cNvPr>
          <p:cNvCxnSpPr>
            <a:cxnSpLocks/>
            <a:stCxn id="19" idx="2"/>
            <a:endCxn id="99" idx="3"/>
          </p:cNvCxnSpPr>
          <p:nvPr/>
        </p:nvCxnSpPr>
        <p:spPr>
          <a:xfrm flipH="1">
            <a:off x="4125342" y="1664271"/>
            <a:ext cx="2333908" cy="17155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C7AC673-C1E5-4336-9AAE-6B8664A31A0D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125342" y="5178502"/>
            <a:ext cx="1275557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40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5145</TotalTime>
  <Words>650</Words>
  <Application>Microsoft Office PowerPoint</Application>
  <PresentationFormat>와이드스크린</PresentationFormat>
  <Paragraphs>226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210 수명조 040</vt:lpstr>
      <vt:lpstr>210 옴니고딕 040</vt:lpstr>
      <vt:lpstr>210 옴니고딕 050</vt:lpstr>
      <vt:lpstr>Noto Sans CJK KR Thin</vt:lpstr>
      <vt:lpstr>나눔바른고딕</vt:lpstr>
      <vt:lpstr>나눔바른고딕 UltraLight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Subin Lee</cp:lastModifiedBy>
  <cp:revision>207</cp:revision>
  <dcterms:created xsi:type="dcterms:W3CDTF">2015-04-14T11:49:33Z</dcterms:created>
  <dcterms:modified xsi:type="dcterms:W3CDTF">2020-11-17T02:31:28Z</dcterms:modified>
</cp:coreProperties>
</file>